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9"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8000"/>
    <a:srgbClr val="663300"/>
    <a:srgbClr val="006600"/>
    <a:srgbClr val="33CC33"/>
    <a:srgbClr val="00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3" d="100"/>
          <a:sy n="93" d="100"/>
        </p:scale>
        <p:origin x="474" y="-3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86FDC-93AE-4F60-B217-06EAD25AE1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AFB50B85-5A81-42A0-ACAE-8EB1BD6E5265}">
      <dgm:prSet phldrT="[テキスト]"/>
      <dgm:spPr/>
      <dgm:t>
        <a:bodyPr/>
        <a:lstStyle/>
        <a:p>
          <a:r>
            <a:rPr kumimoji="1" lang="ja-JP" altLang="en-US" dirty="0">
              <a:latin typeface="メイリオ" panose="020B0604030504040204" pitchFamily="50" charset="-128"/>
              <a:ea typeface="メイリオ" panose="020B0604030504040204" pitchFamily="50" charset="-128"/>
            </a:rPr>
            <a:t>お申込み</a:t>
          </a:r>
        </a:p>
      </dgm:t>
    </dgm:pt>
    <dgm:pt modelId="{6E5157C8-F43D-412F-8CA3-6C889002421D}" type="parTrans" cxnId="{B743769B-5563-47E7-BDAC-60526D7AF0C4}">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972DFC6B-07BC-4B15-BFED-D7B62FBC5B08}" type="sibTrans" cxnId="{B743769B-5563-47E7-BDAC-60526D7AF0C4}">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235E35DD-690F-47D5-B681-4C39C53039B7}">
      <dgm:prSet phldrT="[テキスト]"/>
      <dgm:spPr/>
      <dgm:t>
        <a:bodyPr/>
        <a:lstStyle/>
        <a:p>
          <a:r>
            <a:rPr kumimoji="1" lang="ja-JP" altLang="en-US" dirty="0">
              <a:latin typeface="メイリオ" panose="020B0604030504040204" pitchFamily="50" charset="-128"/>
              <a:ea typeface="メイリオ" panose="020B0604030504040204" pitchFamily="50" charset="-128"/>
            </a:rPr>
            <a:t>ご解約</a:t>
          </a:r>
        </a:p>
      </dgm:t>
    </dgm:pt>
    <dgm:pt modelId="{67404FD7-25C2-4C8E-9428-0E0DBD89A81D}" type="parTrans" cxnId="{2AB4C4E3-CBC5-4620-965D-2C9DFB77E33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189AA221-FC3B-42BC-A3DB-2920CBD55109}" type="sibTrans" cxnId="{2AB4C4E3-CBC5-4620-965D-2C9DFB77E339}">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22976586-26B7-4510-8359-BCDC3A534631}">
      <dgm:prSet phldrT="[テキスト]"/>
      <dgm:spPr/>
      <dgm:t>
        <a:bodyPr/>
        <a:lstStyle/>
        <a:p>
          <a:r>
            <a:rPr kumimoji="1" lang="ja-JP" altLang="en-US" dirty="0">
              <a:latin typeface="メイリオ" panose="020B0604030504040204" pitchFamily="50" charset="-128"/>
              <a:ea typeface="メイリオ" panose="020B0604030504040204" pitchFamily="50" charset="-128"/>
            </a:rPr>
            <a:t>ご請求</a:t>
          </a:r>
        </a:p>
      </dgm:t>
    </dgm:pt>
    <dgm:pt modelId="{3C33677E-9580-4068-96BD-3BC68710C747}" type="parTrans" cxnId="{522E4F1F-0528-44BA-886F-8E8AD2214C84}">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93F182E2-1DFB-42C5-BDAB-CB88BEC622F9}" type="sibTrans" cxnId="{522E4F1F-0528-44BA-886F-8E8AD2214C84}">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20435129-4F8F-4943-8614-44C6DF78824C}">
      <dgm:prSet phldrT="[テキスト]"/>
      <dgm:spPr/>
      <dgm:t>
        <a:bodyPr/>
        <a:lstStyle/>
        <a:p>
          <a:r>
            <a:rPr kumimoji="1" lang="ja-JP" altLang="en-US" dirty="0">
              <a:latin typeface="メイリオ" panose="020B0604030504040204" pitchFamily="50" charset="-128"/>
              <a:ea typeface="メイリオ" panose="020B0604030504040204" pitchFamily="50" charset="-128"/>
            </a:rPr>
            <a:t>ご利用</a:t>
          </a:r>
        </a:p>
      </dgm:t>
    </dgm:pt>
    <dgm:pt modelId="{5B4F93B1-C496-4715-906C-318F88B1EAC9}" type="parTrans" cxnId="{F37D3E81-F881-477B-9EDA-7333EFFD524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3C9FC7FD-5CB5-4B0A-BCD1-50830D7FF947}" type="sibTrans" cxnId="{F37D3E81-F881-477B-9EDA-7333EFFD524E}">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8DE0DB7A-0599-4345-A268-988FA37E65FA}">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この入院セットはワタキューセイモア株式会社（以下㈱ワタキュー）との契約です。</a:t>
          </a:r>
        </a:p>
      </dgm:t>
    </dgm:pt>
    <dgm:pt modelId="{4E280751-7960-4D11-B871-C8F5393B9938}" type="parTrans" cxnId="{743241D4-42DD-43B0-863C-8FDA1F7BB70C}">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BA4F10CC-264F-43F4-B33D-FC4D6B659667}" type="sibTrans" cxnId="{743241D4-42DD-43B0-863C-8FDA1F7BB70C}">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6FE025E9-FD0C-4469-9B3C-43E6BA8B5004}">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ご契約内容の商品を必要な時にご利用いただけます。</a:t>
          </a:r>
        </a:p>
      </dgm:t>
    </dgm:pt>
    <dgm:pt modelId="{D3470933-E1C3-4767-A304-BFA14C9CBE32}" type="parTrans" cxnId="{830926D3-56DE-4B78-AC26-AD01D21A037D}">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38EA3F5-C203-4CB1-8AB1-3D28137A696F}" type="sibTrans" cxnId="{830926D3-56DE-4B78-AC26-AD01D21A037D}">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A87E1CB1-94CF-49CF-A0F4-A0784676AAAB}">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退院時には当院より㈱ワタキューへ「入院セット　変更・解約届」を提出いたします。請求は契約日数分です。（例）２泊３日分使用→３日分請求</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1AABCE9E-F5CA-46E8-AA13-9532D819713E}" type="parTrans" cxnId="{FAD13ED9-82EC-47E9-8672-F63BE7B5E82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0BE4E23-C5FA-4E06-9CFA-97BA7697EC89}" type="sibTrans" cxnId="{FAD13ED9-82EC-47E9-8672-F63BE7B5E82A}">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BF7D907-AE77-4DC7-ABA1-ED60DB617CB3}">
      <dgm:prSet custT="1"/>
      <dgm:spPr/>
      <dgm:t>
        <a:bodyPr/>
        <a:lstStyle/>
        <a:p>
          <a:r>
            <a:rPr kumimoji="1" lang="ja-JP" altLang="en-US" sz="1600" dirty="0">
              <a:latin typeface="メイリオ" panose="020B0604030504040204" pitchFamily="50" charset="-128"/>
              <a:ea typeface="メイリオ" panose="020B0604030504040204" pitchFamily="50" charset="-128"/>
            </a:rPr>
            <a:t>お支払い</a:t>
          </a:r>
        </a:p>
      </dgm:t>
    </dgm:pt>
    <dgm:pt modelId="{91DFD684-3DA1-4C3C-9D28-B0F43EA61B6C}" type="parTrans" cxnId="{33B59AC6-952F-4BF5-AE6C-94D8567BEAF0}">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9A6683E-94C6-4936-8E83-EE0D0BDD9DC9}" type="sibTrans" cxnId="{33B59AC6-952F-4BF5-AE6C-94D8567BEAF0}">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D24FD060-F682-47E3-A527-20119D8CE5D0}">
      <dgm:prSet custT="1"/>
      <dgm:spPr/>
      <dgm:t>
        <a:bodyPr/>
        <a:lstStyle/>
        <a:p>
          <a:r>
            <a:rPr kumimoji="1" lang="ja-JP" altLang="en-US" sz="900" dirty="0">
              <a:latin typeface="メイリオ" panose="020B0604030504040204" pitchFamily="50" charset="-128"/>
              <a:ea typeface="メイリオ" panose="020B0604030504040204" pitchFamily="50" charset="-128"/>
            </a:rPr>
            <a:t>毎月末日に締切り、翌月中旬にご記入いただいた請求書送付先ご住所に㈱ワタキューより「ご請求書・払込票」を郵送いたします。（口座振替でのお支払いの場合は、「口座振替に関するお知らせ」を郵送いたします。）</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B7BC7699-4219-4DEA-8C6B-3AAEF08D425D}" type="parTrans" cxnId="{E6C86558-6294-43D8-8A52-8CFE360A93C7}">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43EACBE0-B1EB-444B-91D1-25541E7ED34B}" type="sibTrans" cxnId="{E6C86558-6294-43D8-8A52-8CFE360A93C7}">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62D8141C-7E64-4D94-810D-BAEDE87E26A5}">
      <dgm:prSet custT="1"/>
      <dgm:spPr/>
      <dgm:t>
        <a:bodyPr/>
        <a:lstStyle/>
        <a:p>
          <a:r>
            <a:rPr kumimoji="1" lang="ja-JP" altLang="en-US" sz="900" dirty="0">
              <a:latin typeface="メイリオ" panose="020B0604030504040204" pitchFamily="50" charset="-128"/>
              <a:ea typeface="メイリオ" panose="020B0604030504040204" pitchFamily="50" charset="-128"/>
            </a:rPr>
            <a:t>「ご請求書・払込票」がお手元に届きましたら、期限内にお近くのコンビニエンスストアにてお支払いください。（口座振替でのお支払いの場合は、毎月</a:t>
          </a:r>
          <a:r>
            <a:rPr kumimoji="1" lang="en-US" altLang="ja-JP" sz="900" dirty="0">
              <a:latin typeface="メイリオ" panose="020B0604030504040204" pitchFamily="50" charset="-128"/>
              <a:ea typeface="メイリオ" panose="020B0604030504040204" pitchFamily="50" charset="-128"/>
            </a:rPr>
            <a:t>27</a:t>
          </a:r>
          <a:r>
            <a:rPr kumimoji="1" lang="ja-JP" altLang="en-US" sz="900" dirty="0">
              <a:latin typeface="メイリオ" panose="020B0604030504040204" pitchFamily="50" charset="-128"/>
              <a:ea typeface="メイリオ" panose="020B0604030504040204" pitchFamily="50" charset="-128"/>
            </a:rPr>
            <a:t>日にご指定の口座よりお引き落としいたします。）</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EBF80B47-45AC-46C6-B858-2CE1E68A2BA8}" type="parTrans" cxnId="{D532304D-3CFD-4577-887E-4250D79D4018}">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F5B84DEC-8106-4C7A-A2E5-9A00595AC8E5}" type="sibTrans" cxnId="{D532304D-3CFD-4577-887E-4250D79D4018}">
      <dgm:prSet/>
      <dgm:spPr/>
      <dgm:t>
        <a:bodyPr/>
        <a:lstStyle/>
        <a:p>
          <a:endParaRPr kumimoji="1" lang="ja-JP" altLang="en-US">
            <a:latin typeface="メイリオ" panose="020B0604030504040204" pitchFamily="50" charset="-128"/>
            <a:ea typeface="メイリオ" panose="020B0604030504040204" pitchFamily="50" charset="-128"/>
          </a:endParaRPr>
        </a:p>
      </dgm:t>
    </dgm:pt>
    <dgm:pt modelId="{57C3B93A-57FD-4A58-B019-CE500B23E933}">
      <dgm:prSet custT="1"/>
      <dgm:spPr/>
      <dgm:t>
        <a:bodyPr/>
        <a:lstStyle/>
        <a:p>
          <a:r>
            <a:rPr kumimoji="1" lang="ja-JP" altLang="en-US" sz="1600" dirty="0">
              <a:latin typeface="メイリオ" panose="020B0604030504040204" pitchFamily="50" charset="-128"/>
              <a:ea typeface="メイリオ" panose="020B0604030504040204" pitchFamily="50" charset="-128"/>
            </a:rPr>
            <a:t>その他</a:t>
          </a:r>
        </a:p>
      </dgm:t>
    </dgm:pt>
    <dgm:pt modelId="{2EA92146-2A64-4C38-B8B7-72D637008AA1}" type="parTrans" cxnId="{7A38DBB0-7D69-4118-B3DB-8F0933A5FD42}">
      <dgm:prSet/>
      <dgm:spPr/>
      <dgm:t>
        <a:bodyPr/>
        <a:lstStyle/>
        <a:p>
          <a:endParaRPr kumimoji="1" lang="ja-JP" altLang="en-US"/>
        </a:p>
      </dgm:t>
    </dgm:pt>
    <dgm:pt modelId="{CB42BC5B-02AC-46C5-99E1-84756460DEB4}" type="sibTrans" cxnId="{7A38DBB0-7D69-4118-B3DB-8F0933A5FD42}">
      <dgm:prSet/>
      <dgm:spPr/>
      <dgm:t>
        <a:bodyPr/>
        <a:lstStyle/>
        <a:p>
          <a:endParaRPr kumimoji="1" lang="ja-JP" altLang="en-US"/>
        </a:p>
      </dgm:t>
    </dgm:pt>
    <dgm:pt modelId="{1632BA33-956E-417C-95D1-361F718D4FBB}">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入院費、患者会計預り金とは別のお支払いとなります。</a:t>
          </a:r>
          <a:endParaRPr kumimoji="1" lang="ja-JP" altLang="en-US" sz="900" dirty="0">
            <a:solidFill>
              <a:schemeClr val="tx1">
                <a:lumMod val="75000"/>
                <a:lumOff val="25000"/>
              </a:schemeClr>
            </a:solidFill>
          </a:endParaRPr>
        </a:p>
      </dgm:t>
    </dgm:pt>
    <dgm:pt modelId="{A720E127-6A12-4CF9-B864-295099E37187}" type="parTrans" cxnId="{F3A258EB-C7C6-44A1-AAB3-DA56E0558312}">
      <dgm:prSet/>
      <dgm:spPr/>
      <dgm:t>
        <a:bodyPr/>
        <a:lstStyle/>
        <a:p>
          <a:endParaRPr kumimoji="1" lang="ja-JP" altLang="en-US"/>
        </a:p>
      </dgm:t>
    </dgm:pt>
    <dgm:pt modelId="{1B69DE37-311F-47E2-934D-3CDB54A8C5E9}" type="sibTrans" cxnId="{F3A258EB-C7C6-44A1-AAB3-DA56E0558312}">
      <dgm:prSet/>
      <dgm:spPr/>
      <dgm:t>
        <a:bodyPr/>
        <a:lstStyle/>
        <a:p>
          <a:endParaRPr kumimoji="1" lang="ja-JP" altLang="en-US"/>
        </a:p>
      </dgm:t>
    </dgm:pt>
    <dgm:pt modelId="{C8A8358C-F761-4D5C-89A4-7801395698E9}">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ご利用の有無・数量に関わらず、日数に応じた料金が発生いたします。</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8CEC2294-892F-4443-AB0C-468680F5D044}" type="parTrans" cxnId="{02D34CF6-5908-4876-A072-FB71104BC58C}">
      <dgm:prSet/>
      <dgm:spPr/>
      <dgm:t>
        <a:bodyPr/>
        <a:lstStyle/>
        <a:p>
          <a:endParaRPr kumimoji="1" lang="ja-JP" altLang="en-US"/>
        </a:p>
      </dgm:t>
    </dgm:pt>
    <dgm:pt modelId="{CDB932A4-6065-4177-8E1F-35C12E20A75D}" type="sibTrans" cxnId="{02D34CF6-5908-4876-A072-FB71104BC58C}">
      <dgm:prSet/>
      <dgm:spPr/>
      <dgm:t>
        <a:bodyPr/>
        <a:lstStyle/>
        <a:p>
          <a:endParaRPr kumimoji="1" lang="ja-JP" altLang="en-US"/>
        </a:p>
      </dgm:t>
    </dgm:pt>
    <dgm:pt modelId="{308AA808-F5BC-4E17-92CD-146DD46CC598}">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衣類・タオル類はレ</a:t>
          </a:r>
          <a:r>
            <a:rPr kumimoji="1" lang="ja-JP" altLang="en-US" sz="900" b="0" dirty="0">
              <a:solidFill>
                <a:schemeClr val="tx1">
                  <a:lumMod val="75000"/>
                  <a:lumOff val="25000"/>
                </a:schemeClr>
              </a:solidFill>
              <a:latin typeface="メイリオ" panose="020B0604030504040204" pitchFamily="50" charset="-128"/>
              <a:ea typeface="メイリオ" panose="020B0604030504040204" pitchFamily="50" charset="-128"/>
            </a:rPr>
            <a:t>ン</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タル品です。お持ち帰りはご遠慮ください。</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29DB07EE-73D2-412F-B8B4-68997D4EB574}" type="parTrans" cxnId="{61166DE6-624D-427C-93FE-CDDF4175BB68}">
      <dgm:prSet/>
      <dgm:spPr/>
      <dgm:t>
        <a:bodyPr/>
        <a:lstStyle/>
        <a:p>
          <a:endParaRPr kumimoji="1" lang="ja-JP" altLang="en-US"/>
        </a:p>
      </dgm:t>
    </dgm:pt>
    <dgm:pt modelId="{EA48C81C-D392-4E11-B14D-C298D4CF7029}" type="sibTrans" cxnId="{61166DE6-624D-427C-93FE-CDDF4175BB68}">
      <dgm:prSet/>
      <dgm:spPr/>
      <dgm:t>
        <a:bodyPr/>
        <a:lstStyle/>
        <a:p>
          <a:endParaRPr kumimoji="1" lang="ja-JP" altLang="en-US"/>
        </a:p>
      </dgm:t>
    </dgm:pt>
    <dgm:pt modelId="{F0B25665-79F1-4A77-935A-41C956273429}">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おむつの使用枚数の増減により、セットの変更が必要な場合には当院より㈱ワタキューへ「入院セット　変更・解約届」を提出いたします。</a:t>
          </a:r>
        </a:p>
      </dgm:t>
    </dgm:pt>
    <dgm:pt modelId="{CA662535-4B98-4029-AF56-293E3D713180}" type="parTrans" cxnId="{F3B37F3B-7CAA-435A-A464-5EE345A0E49F}">
      <dgm:prSet/>
      <dgm:spPr/>
      <dgm:t>
        <a:bodyPr/>
        <a:lstStyle/>
        <a:p>
          <a:endParaRPr kumimoji="1" lang="ja-JP" altLang="en-US"/>
        </a:p>
      </dgm:t>
    </dgm:pt>
    <dgm:pt modelId="{5B7EF9A8-6D0C-4609-922D-DEA6E0BC96DF}" type="sibTrans" cxnId="{F3B37F3B-7CAA-435A-A464-5EE345A0E49F}">
      <dgm:prSet/>
      <dgm:spPr/>
      <dgm:t>
        <a:bodyPr/>
        <a:lstStyle/>
        <a:p>
          <a:endParaRPr kumimoji="1" lang="ja-JP" altLang="en-US"/>
        </a:p>
      </dgm:t>
    </dgm:pt>
    <dgm:pt modelId="{BB3BDF44-A510-477B-9E82-0C18BE975293}">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レンタル品を破損した場合には㈱ワタキューへ弁償代が発生することがあります。ご了承ください。　</a:t>
          </a:r>
          <a:endPar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endParaRPr>
        </a:p>
      </dgm:t>
    </dgm:pt>
    <dgm:pt modelId="{E23D052F-DF87-46BD-BC17-EAF6A5D2E677}" type="parTrans" cxnId="{C61BD3F5-BB30-46A1-8127-C8E4AA4CC59A}">
      <dgm:prSet/>
      <dgm:spPr/>
      <dgm:t>
        <a:bodyPr/>
        <a:lstStyle/>
        <a:p>
          <a:endParaRPr kumimoji="1" lang="ja-JP" altLang="en-US"/>
        </a:p>
      </dgm:t>
    </dgm:pt>
    <dgm:pt modelId="{69584C94-8F9C-4D1C-B4CD-A0395B22A4D7}" type="sibTrans" cxnId="{C61BD3F5-BB30-46A1-8127-C8E4AA4CC59A}">
      <dgm:prSet/>
      <dgm:spPr/>
      <dgm:t>
        <a:bodyPr/>
        <a:lstStyle/>
        <a:p>
          <a:endParaRPr kumimoji="1" lang="ja-JP" altLang="en-US"/>
        </a:p>
      </dgm:t>
    </dgm:pt>
    <dgm:pt modelId="{58082811-9AE6-4AD8-B561-3DFB46F416D0}">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入院案内時にお渡しする「入院セット　利用申込確認書」にご記入のうえ当院へご提出ください。</a:t>
          </a:r>
        </a:p>
      </dgm:t>
    </dgm:pt>
    <dgm:pt modelId="{FBB6502A-CD9F-40FE-A388-8772E6A5935F}" type="parTrans" cxnId="{FEC3E799-3981-42C1-9999-22B784A18670}">
      <dgm:prSet/>
      <dgm:spPr/>
      <dgm:t>
        <a:bodyPr/>
        <a:lstStyle/>
        <a:p>
          <a:endParaRPr kumimoji="1" lang="ja-JP" altLang="en-US"/>
        </a:p>
      </dgm:t>
    </dgm:pt>
    <dgm:pt modelId="{88CAC42C-CB66-4124-AF5F-1564D9D9C1D6}" type="sibTrans" cxnId="{FEC3E799-3981-42C1-9999-22B784A18670}">
      <dgm:prSet/>
      <dgm:spPr/>
      <dgm:t>
        <a:bodyPr/>
        <a:lstStyle/>
        <a:p>
          <a:endParaRPr kumimoji="1" lang="ja-JP" altLang="en-US"/>
        </a:p>
      </dgm:t>
    </dgm:pt>
    <dgm:pt modelId="{A300CEBB-2659-43DA-AEA3-222EE23A4971}">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おむつセットをご利用の場合は、入院後数日間の利用枚数を当院が確認の上、選択いたします。</a:t>
          </a:r>
        </a:p>
      </dgm:t>
    </dgm:pt>
    <dgm:pt modelId="{7D2EE9E6-2858-4EE5-8C1C-C459BD6B913C}" type="parTrans" cxnId="{C881BB73-6347-4FCA-9A65-388A676BEF9D}">
      <dgm:prSet/>
      <dgm:spPr/>
      <dgm:t>
        <a:bodyPr/>
        <a:lstStyle/>
        <a:p>
          <a:endParaRPr kumimoji="1" lang="ja-JP" altLang="en-US"/>
        </a:p>
      </dgm:t>
    </dgm:pt>
    <dgm:pt modelId="{492C5DAA-8BD3-409F-8087-0A8D438DD927}" type="sibTrans" cxnId="{C881BB73-6347-4FCA-9A65-388A676BEF9D}">
      <dgm:prSet/>
      <dgm:spPr/>
      <dgm:t>
        <a:bodyPr/>
        <a:lstStyle/>
        <a:p>
          <a:endParaRPr kumimoji="1" lang="ja-JP" altLang="en-US"/>
        </a:p>
      </dgm:t>
    </dgm:pt>
    <dgm:pt modelId="{4C8F20A0-452C-49A4-9DFF-EB1C9319773A}">
      <dgm:prSet custT="1"/>
      <dgm:spPr/>
      <dgm:t>
        <a:bodyPr/>
        <a:lstStyle/>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外泊時には当院よりワタキューへ「入院セット変更・解約届」を提出いたします。外泊された場合は中日分を請求金額より減額いたします。（例）２泊３日外泊→１日分の減額</a:t>
          </a:r>
        </a:p>
      </dgm:t>
    </dgm:pt>
    <dgm:pt modelId="{A928D649-CED9-4BF8-B11B-5EC344743831}" type="parTrans" cxnId="{47B50845-2742-4F1B-B144-4E4EA830A5BE}">
      <dgm:prSet/>
      <dgm:spPr/>
      <dgm:t>
        <a:bodyPr/>
        <a:lstStyle/>
        <a:p>
          <a:endParaRPr kumimoji="1" lang="ja-JP" altLang="en-US"/>
        </a:p>
      </dgm:t>
    </dgm:pt>
    <dgm:pt modelId="{BA7FABB5-3633-417F-9B1C-23F555AFD86D}" type="sibTrans" cxnId="{47B50845-2742-4F1B-B144-4E4EA830A5BE}">
      <dgm:prSet/>
      <dgm:spPr/>
      <dgm:t>
        <a:bodyPr/>
        <a:lstStyle/>
        <a:p>
          <a:endParaRPr kumimoji="1" lang="ja-JP" altLang="en-US"/>
        </a:p>
      </dgm:t>
    </dgm:pt>
    <dgm:pt modelId="{0D3321B0-9099-4836-AEF6-A78CBF188463}" type="pres">
      <dgm:prSet presAssocID="{95B86FDC-93AE-4F60-B217-06EAD25AE1F3}" presName="linearFlow" presStyleCnt="0">
        <dgm:presLayoutVars>
          <dgm:dir/>
          <dgm:animLvl val="lvl"/>
          <dgm:resizeHandles val="exact"/>
        </dgm:presLayoutVars>
      </dgm:prSet>
      <dgm:spPr/>
    </dgm:pt>
    <dgm:pt modelId="{94D0A3D6-A09A-4DFB-92EC-DD263FF368AC}" type="pres">
      <dgm:prSet presAssocID="{AFB50B85-5A81-42A0-ACAE-8EB1BD6E5265}" presName="composite" presStyleCnt="0"/>
      <dgm:spPr/>
    </dgm:pt>
    <dgm:pt modelId="{ED752CB1-0B0C-4A52-A857-6AA7C476A2C1}" type="pres">
      <dgm:prSet presAssocID="{AFB50B85-5A81-42A0-ACAE-8EB1BD6E5265}" presName="parentText" presStyleLbl="alignNode1" presStyleIdx="0" presStyleCnt="6">
        <dgm:presLayoutVars>
          <dgm:chMax val="1"/>
          <dgm:bulletEnabled val="1"/>
        </dgm:presLayoutVars>
      </dgm:prSet>
      <dgm:spPr/>
    </dgm:pt>
    <dgm:pt modelId="{810CDF33-D0E2-4E36-8F69-BE27AE414A4C}" type="pres">
      <dgm:prSet presAssocID="{AFB50B85-5A81-42A0-ACAE-8EB1BD6E5265}" presName="descendantText" presStyleLbl="alignAcc1" presStyleIdx="0" presStyleCnt="6" custScaleY="125531" custLinFactNeighborY="-3659">
        <dgm:presLayoutVars>
          <dgm:bulletEnabled val="1"/>
        </dgm:presLayoutVars>
      </dgm:prSet>
      <dgm:spPr/>
    </dgm:pt>
    <dgm:pt modelId="{4A226FC4-6BD9-4762-B411-694DD0462DC7}" type="pres">
      <dgm:prSet presAssocID="{972DFC6B-07BC-4B15-BFED-D7B62FBC5B08}" presName="sp" presStyleCnt="0"/>
      <dgm:spPr/>
    </dgm:pt>
    <dgm:pt modelId="{59A71EA5-4BC7-4F83-8AB8-9B72665BAF63}" type="pres">
      <dgm:prSet presAssocID="{20435129-4F8F-4943-8614-44C6DF78824C}" presName="composite" presStyleCnt="0"/>
      <dgm:spPr/>
    </dgm:pt>
    <dgm:pt modelId="{4516135A-953C-4361-9DCB-5B79F2FD3802}" type="pres">
      <dgm:prSet presAssocID="{20435129-4F8F-4943-8614-44C6DF78824C}" presName="parentText" presStyleLbl="alignNode1" presStyleIdx="1" presStyleCnt="6" custLinFactNeighborY="-7641">
        <dgm:presLayoutVars>
          <dgm:chMax val="1"/>
          <dgm:bulletEnabled val="1"/>
        </dgm:presLayoutVars>
      </dgm:prSet>
      <dgm:spPr/>
    </dgm:pt>
    <dgm:pt modelId="{7A355FB1-6B8D-4BBB-8122-2CFE8025110D}" type="pres">
      <dgm:prSet presAssocID="{20435129-4F8F-4943-8614-44C6DF78824C}" presName="descendantText" presStyleLbl="alignAcc1" presStyleIdx="1" presStyleCnt="6" custScaleY="160688" custLinFactNeighborY="-11745">
        <dgm:presLayoutVars>
          <dgm:bulletEnabled val="1"/>
        </dgm:presLayoutVars>
      </dgm:prSet>
      <dgm:spPr/>
    </dgm:pt>
    <dgm:pt modelId="{1F547862-F2CD-4268-9871-6EB9FBF9F819}" type="pres">
      <dgm:prSet presAssocID="{3C9FC7FD-5CB5-4B0A-BCD1-50830D7FF947}" presName="sp" presStyleCnt="0"/>
      <dgm:spPr/>
    </dgm:pt>
    <dgm:pt modelId="{E561E1D4-159F-4BF5-8BC4-150CDF21A771}" type="pres">
      <dgm:prSet presAssocID="{235E35DD-690F-47D5-B681-4C39C53039B7}" presName="composite" presStyleCnt="0"/>
      <dgm:spPr/>
    </dgm:pt>
    <dgm:pt modelId="{F30A5465-1E9C-4EBA-9AC7-45DEA25B5D01}" type="pres">
      <dgm:prSet presAssocID="{235E35DD-690F-47D5-B681-4C39C53039B7}" presName="parentText" presStyleLbl="alignNode1" presStyleIdx="2" presStyleCnt="6" custLinFactNeighborY="-20376">
        <dgm:presLayoutVars>
          <dgm:chMax val="1"/>
          <dgm:bulletEnabled val="1"/>
        </dgm:presLayoutVars>
      </dgm:prSet>
      <dgm:spPr/>
    </dgm:pt>
    <dgm:pt modelId="{3BCFF5DB-4BD8-4EDE-A4DA-ADCBF7CD6FE8}" type="pres">
      <dgm:prSet presAssocID="{235E35DD-690F-47D5-B681-4C39C53039B7}" presName="descendantText" presStyleLbl="alignAcc1" presStyleIdx="2" presStyleCnt="6" custScaleY="97638" custLinFactNeighborX="1177" custLinFactNeighborY="-12564">
        <dgm:presLayoutVars>
          <dgm:bulletEnabled val="1"/>
        </dgm:presLayoutVars>
      </dgm:prSet>
      <dgm:spPr/>
    </dgm:pt>
    <dgm:pt modelId="{3C341D22-C2E7-4DA7-8E58-055D3522898A}" type="pres">
      <dgm:prSet presAssocID="{189AA221-FC3B-42BC-A3DB-2920CBD55109}" presName="sp" presStyleCnt="0"/>
      <dgm:spPr/>
    </dgm:pt>
    <dgm:pt modelId="{D04C7042-9F7A-42BE-A8E0-F1A2CE502315}" type="pres">
      <dgm:prSet presAssocID="{22976586-26B7-4510-8359-BCDC3A534631}" presName="composite" presStyleCnt="0"/>
      <dgm:spPr/>
    </dgm:pt>
    <dgm:pt modelId="{B0EAD0BA-294F-4C6E-A572-8D6C72445FD0}" type="pres">
      <dgm:prSet presAssocID="{22976586-26B7-4510-8359-BCDC3A534631}" presName="parentText" presStyleLbl="alignNode1" presStyleIdx="3" presStyleCnt="6" custLinFactNeighborY="-25769">
        <dgm:presLayoutVars>
          <dgm:chMax val="1"/>
          <dgm:bulletEnabled val="1"/>
        </dgm:presLayoutVars>
      </dgm:prSet>
      <dgm:spPr/>
    </dgm:pt>
    <dgm:pt modelId="{A2443C6B-A68F-440B-9AC3-0DDC61C3113D}" type="pres">
      <dgm:prSet presAssocID="{22976586-26B7-4510-8359-BCDC3A534631}" presName="descendantText" presStyleLbl="alignAcc1" presStyleIdx="3" presStyleCnt="6" custScaleY="84669" custLinFactNeighborY="-40831">
        <dgm:presLayoutVars>
          <dgm:bulletEnabled val="1"/>
        </dgm:presLayoutVars>
      </dgm:prSet>
      <dgm:spPr/>
    </dgm:pt>
    <dgm:pt modelId="{2DF7B104-0054-4331-8B55-4C6846468FB4}" type="pres">
      <dgm:prSet presAssocID="{93F182E2-1DFB-42C5-BDAB-CB88BEC622F9}" presName="sp" presStyleCnt="0"/>
      <dgm:spPr/>
    </dgm:pt>
    <dgm:pt modelId="{68AF72DD-FD02-4C85-BE8F-AC77E79E27FA}" type="pres">
      <dgm:prSet presAssocID="{FBF7D907-AE77-4DC7-ABA1-ED60DB617CB3}" presName="composite" presStyleCnt="0"/>
      <dgm:spPr/>
    </dgm:pt>
    <dgm:pt modelId="{8517CD06-60AD-45FC-A4B0-13E41BDA4E16}" type="pres">
      <dgm:prSet presAssocID="{FBF7D907-AE77-4DC7-ABA1-ED60DB617CB3}" presName="parentText" presStyleLbl="alignNode1" presStyleIdx="4" presStyleCnt="6" custLinFactNeighborY="-28017">
        <dgm:presLayoutVars>
          <dgm:chMax val="1"/>
          <dgm:bulletEnabled val="1"/>
        </dgm:presLayoutVars>
      </dgm:prSet>
      <dgm:spPr/>
    </dgm:pt>
    <dgm:pt modelId="{B5D75F7D-21EC-46B3-BE80-533ABAA4CE71}" type="pres">
      <dgm:prSet presAssocID="{FBF7D907-AE77-4DC7-ABA1-ED60DB617CB3}" presName="descendantText" presStyleLbl="alignAcc1" presStyleIdx="4" presStyleCnt="6" custLinFactNeighborX="-250" custLinFactNeighborY="-42555">
        <dgm:presLayoutVars>
          <dgm:bulletEnabled val="1"/>
        </dgm:presLayoutVars>
      </dgm:prSet>
      <dgm:spPr/>
    </dgm:pt>
    <dgm:pt modelId="{99F5C48E-59AC-4606-A764-0DB152ACFF91}" type="pres">
      <dgm:prSet presAssocID="{F9A6683E-94C6-4936-8E83-EE0D0BDD9DC9}" presName="sp" presStyleCnt="0"/>
      <dgm:spPr/>
    </dgm:pt>
    <dgm:pt modelId="{DB9F5244-1B85-48C6-8C39-53576AAAA58D}" type="pres">
      <dgm:prSet presAssocID="{57C3B93A-57FD-4A58-B019-CE500B23E933}" presName="composite" presStyleCnt="0"/>
      <dgm:spPr/>
    </dgm:pt>
    <dgm:pt modelId="{524BE65A-E4AB-4A64-9154-76DA49807007}" type="pres">
      <dgm:prSet presAssocID="{57C3B93A-57FD-4A58-B019-CE500B23E933}" presName="parentText" presStyleLbl="alignNode1" presStyleIdx="5" presStyleCnt="6" custLinFactNeighborY="-28017">
        <dgm:presLayoutVars>
          <dgm:chMax val="1"/>
          <dgm:bulletEnabled val="1"/>
        </dgm:presLayoutVars>
      </dgm:prSet>
      <dgm:spPr/>
    </dgm:pt>
    <dgm:pt modelId="{4410BA87-85AD-48BF-9EB2-D9B7A25FA99A}" type="pres">
      <dgm:prSet presAssocID="{57C3B93A-57FD-4A58-B019-CE500B23E933}" presName="descendantText" presStyleLbl="alignAcc1" presStyleIdx="5" presStyleCnt="6" custLinFactNeighborY="-43065">
        <dgm:presLayoutVars>
          <dgm:bulletEnabled val="1"/>
        </dgm:presLayoutVars>
      </dgm:prSet>
      <dgm:spPr/>
    </dgm:pt>
  </dgm:ptLst>
  <dgm:cxnLst>
    <dgm:cxn modelId="{2324CF07-6B9D-4F33-82B3-73B655BDBC03}" type="presOf" srcId="{4C8F20A0-452C-49A4-9DFF-EB1C9319773A}" destId="{7A355FB1-6B8D-4BBB-8122-2CFE8025110D}" srcOrd="0" destOrd="3" presId="urn:microsoft.com/office/officeart/2005/8/layout/chevron2"/>
    <dgm:cxn modelId="{D7C04C0F-A241-4E81-B1F5-76989F59A58C}" type="presOf" srcId="{95B86FDC-93AE-4F60-B217-06EAD25AE1F3}" destId="{0D3321B0-9099-4836-AEF6-A78CBF188463}" srcOrd="0" destOrd="0" presId="urn:microsoft.com/office/officeart/2005/8/layout/chevron2"/>
    <dgm:cxn modelId="{43E0991B-0605-4679-9917-1489CF01222C}" type="presOf" srcId="{57C3B93A-57FD-4A58-B019-CE500B23E933}" destId="{524BE65A-E4AB-4A64-9154-76DA49807007}" srcOrd="0" destOrd="0" presId="urn:microsoft.com/office/officeart/2005/8/layout/chevron2"/>
    <dgm:cxn modelId="{522E4F1F-0528-44BA-886F-8E8AD2214C84}" srcId="{95B86FDC-93AE-4F60-B217-06EAD25AE1F3}" destId="{22976586-26B7-4510-8359-BCDC3A534631}" srcOrd="3" destOrd="0" parTransId="{3C33677E-9580-4068-96BD-3BC68710C747}" sibTransId="{93F182E2-1DFB-42C5-BDAB-CB88BEC622F9}"/>
    <dgm:cxn modelId="{AC964F25-99D1-4FE6-83A1-D80A08A20795}" type="presOf" srcId="{1632BA33-956E-417C-95D1-361F718D4FBB}" destId="{4410BA87-85AD-48BF-9EB2-D9B7A25FA99A}" srcOrd="0" destOrd="0" presId="urn:microsoft.com/office/officeart/2005/8/layout/chevron2"/>
    <dgm:cxn modelId="{425A1F28-D352-494B-AC4F-75A6E37728A2}" type="presOf" srcId="{22976586-26B7-4510-8359-BCDC3A534631}" destId="{B0EAD0BA-294F-4C6E-A572-8D6C72445FD0}" srcOrd="0" destOrd="0" presId="urn:microsoft.com/office/officeart/2005/8/layout/chevron2"/>
    <dgm:cxn modelId="{9BA0652E-500C-466F-B82A-F5D25407C89F}" type="presOf" srcId="{F0B25665-79F1-4A77-935A-41C956273429}" destId="{7A355FB1-6B8D-4BBB-8122-2CFE8025110D}" srcOrd="0" destOrd="1" presId="urn:microsoft.com/office/officeart/2005/8/layout/chevron2"/>
    <dgm:cxn modelId="{0887C130-972A-4B17-941F-1FEE3CCFABCF}" type="presOf" srcId="{58082811-9AE6-4AD8-B561-3DFB46F416D0}" destId="{810CDF33-D0E2-4E36-8F69-BE27AE414A4C}" srcOrd="0" destOrd="1" presId="urn:microsoft.com/office/officeart/2005/8/layout/chevron2"/>
    <dgm:cxn modelId="{F3B37F3B-7CAA-435A-A464-5EE345A0E49F}" srcId="{20435129-4F8F-4943-8614-44C6DF78824C}" destId="{F0B25665-79F1-4A77-935A-41C956273429}" srcOrd="1" destOrd="0" parTransId="{CA662535-4B98-4029-AF56-293E3D713180}" sibTransId="{5B7EF9A8-6D0C-4609-922D-DEA6E0BC96DF}"/>
    <dgm:cxn modelId="{EF137F3E-27C3-4014-81C0-398732AACA66}" type="presOf" srcId="{6FE025E9-FD0C-4469-9B3C-43E6BA8B5004}" destId="{7A355FB1-6B8D-4BBB-8122-2CFE8025110D}" srcOrd="0" destOrd="0" presId="urn:microsoft.com/office/officeart/2005/8/layout/chevron2"/>
    <dgm:cxn modelId="{1901C45B-C73D-4C32-8D88-7E614F95F1E6}" type="presOf" srcId="{C8A8358C-F761-4D5C-89A4-7801395698E9}" destId="{4410BA87-85AD-48BF-9EB2-D9B7A25FA99A}" srcOrd="0" destOrd="1" presId="urn:microsoft.com/office/officeart/2005/8/layout/chevron2"/>
    <dgm:cxn modelId="{9F2D6E5C-E1C5-468E-BC05-1C5B8A39764A}" type="presOf" srcId="{BB3BDF44-A510-477B-9E82-0C18BE975293}" destId="{7A355FB1-6B8D-4BBB-8122-2CFE8025110D}" srcOrd="0" destOrd="2" presId="urn:microsoft.com/office/officeart/2005/8/layout/chevron2"/>
    <dgm:cxn modelId="{01F3B364-40FC-4C01-B353-396F933DA61B}" type="presOf" srcId="{FBF7D907-AE77-4DC7-ABA1-ED60DB617CB3}" destId="{8517CD06-60AD-45FC-A4B0-13E41BDA4E16}" srcOrd="0" destOrd="0" presId="urn:microsoft.com/office/officeart/2005/8/layout/chevron2"/>
    <dgm:cxn modelId="{47B50845-2742-4F1B-B144-4E4EA830A5BE}" srcId="{20435129-4F8F-4943-8614-44C6DF78824C}" destId="{4C8F20A0-452C-49A4-9DFF-EB1C9319773A}" srcOrd="3" destOrd="0" parTransId="{A928D649-CED9-4BF8-B11B-5EC344743831}" sibTransId="{BA7FABB5-3633-417F-9B1C-23F555AFD86D}"/>
    <dgm:cxn modelId="{D532304D-3CFD-4577-887E-4250D79D4018}" srcId="{FBF7D907-AE77-4DC7-ABA1-ED60DB617CB3}" destId="{62D8141C-7E64-4D94-810D-BAEDE87E26A5}" srcOrd="0" destOrd="0" parTransId="{EBF80B47-45AC-46C6-B858-2CE1E68A2BA8}" sibTransId="{F5B84DEC-8106-4C7A-A2E5-9A00595AC8E5}"/>
    <dgm:cxn modelId="{C881BB73-6347-4FCA-9A65-388A676BEF9D}" srcId="{AFB50B85-5A81-42A0-ACAE-8EB1BD6E5265}" destId="{A300CEBB-2659-43DA-AEA3-222EE23A4971}" srcOrd="2" destOrd="0" parTransId="{7D2EE9E6-2858-4EE5-8C1C-C459BD6B913C}" sibTransId="{492C5DAA-8BD3-409F-8087-0A8D438DD927}"/>
    <dgm:cxn modelId="{A7F22D54-0DF8-4CAB-8DCD-921801D1FB0D}" type="presOf" srcId="{308AA808-F5BC-4E17-92CD-146DD46CC598}" destId="{4410BA87-85AD-48BF-9EB2-D9B7A25FA99A}" srcOrd="0" destOrd="2" presId="urn:microsoft.com/office/officeart/2005/8/layout/chevron2"/>
    <dgm:cxn modelId="{E6C86558-6294-43D8-8A52-8CFE360A93C7}" srcId="{22976586-26B7-4510-8359-BCDC3A534631}" destId="{D24FD060-F682-47E3-A527-20119D8CE5D0}" srcOrd="0" destOrd="0" parTransId="{B7BC7699-4219-4DEA-8C6B-3AAEF08D425D}" sibTransId="{43EACBE0-B1EB-444B-91D1-25541E7ED34B}"/>
    <dgm:cxn modelId="{B801D258-E140-4918-A957-62A6D5322E13}" type="presOf" srcId="{A300CEBB-2659-43DA-AEA3-222EE23A4971}" destId="{810CDF33-D0E2-4E36-8F69-BE27AE414A4C}" srcOrd="0" destOrd="2" presId="urn:microsoft.com/office/officeart/2005/8/layout/chevron2"/>
    <dgm:cxn modelId="{F3CC3B59-C9C1-402D-91DA-B289688B2992}" type="presOf" srcId="{AFB50B85-5A81-42A0-ACAE-8EB1BD6E5265}" destId="{ED752CB1-0B0C-4A52-A857-6AA7C476A2C1}" srcOrd="0" destOrd="0" presId="urn:microsoft.com/office/officeart/2005/8/layout/chevron2"/>
    <dgm:cxn modelId="{F6AB187D-016D-43CB-8957-1C15F147CDD7}" type="presOf" srcId="{8DE0DB7A-0599-4345-A268-988FA37E65FA}" destId="{810CDF33-D0E2-4E36-8F69-BE27AE414A4C}" srcOrd="0" destOrd="0" presId="urn:microsoft.com/office/officeart/2005/8/layout/chevron2"/>
    <dgm:cxn modelId="{F37D3E81-F881-477B-9EDA-7333EFFD524E}" srcId="{95B86FDC-93AE-4F60-B217-06EAD25AE1F3}" destId="{20435129-4F8F-4943-8614-44C6DF78824C}" srcOrd="1" destOrd="0" parTransId="{5B4F93B1-C496-4715-906C-318F88B1EAC9}" sibTransId="{3C9FC7FD-5CB5-4B0A-BCD1-50830D7FF947}"/>
    <dgm:cxn modelId="{86E49595-5384-4AE7-8CF6-BCEE120EA807}" type="presOf" srcId="{62D8141C-7E64-4D94-810D-BAEDE87E26A5}" destId="{B5D75F7D-21EC-46B3-BE80-533ABAA4CE71}" srcOrd="0" destOrd="0" presId="urn:microsoft.com/office/officeart/2005/8/layout/chevron2"/>
    <dgm:cxn modelId="{FEC3E799-3981-42C1-9999-22B784A18670}" srcId="{AFB50B85-5A81-42A0-ACAE-8EB1BD6E5265}" destId="{58082811-9AE6-4AD8-B561-3DFB46F416D0}" srcOrd="1" destOrd="0" parTransId="{FBB6502A-CD9F-40FE-A388-8772E6A5935F}" sibTransId="{88CAC42C-CB66-4124-AF5F-1564D9D9C1D6}"/>
    <dgm:cxn modelId="{B743769B-5563-47E7-BDAC-60526D7AF0C4}" srcId="{95B86FDC-93AE-4F60-B217-06EAD25AE1F3}" destId="{AFB50B85-5A81-42A0-ACAE-8EB1BD6E5265}" srcOrd="0" destOrd="0" parTransId="{6E5157C8-F43D-412F-8CA3-6C889002421D}" sibTransId="{972DFC6B-07BC-4B15-BFED-D7B62FBC5B08}"/>
    <dgm:cxn modelId="{5043E5AC-08E8-431D-8DF4-65AD209BF918}" type="presOf" srcId="{A87E1CB1-94CF-49CF-A0F4-A0784676AAAB}" destId="{3BCFF5DB-4BD8-4EDE-A4DA-ADCBF7CD6FE8}" srcOrd="0" destOrd="0" presId="urn:microsoft.com/office/officeart/2005/8/layout/chevron2"/>
    <dgm:cxn modelId="{7A38DBB0-7D69-4118-B3DB-8F0933A5FD42}" srcId="{95B86FDC-93AE-4F60-B217-06EAD25AE1F3}" destId="{57C3B93A-57FD-4A58-B019-CE500B23E933}" srcOrd="5" destOrd="0" parTransId="{2EA92146-2A64-4C38-B8B7-72D637008AA1}" sibTransId="{CB42BC5B-02AC-46C5-99E1-84756460DEB4}"/>
    <dgm:cxn modelId="{33B59AC6-952F-4BF5-AE6C-94D8567BEAF0}" srcId="{95B86FDC-93AE-4F60-B217-06EAD25AE1F3}" destId="{FBF7D907-AE77-4DC7-ABA1-ED60DB617CB3}" srcOrd="4" destOrd="0" parTransId="{91DFD684-3DA1-4C3C-9D28-B0F43EA61B6C}" sibTransId="{F9A6683E-94C6-4936-8E83-EE0D0BDD9DC9}"/>
    <dgm:cxn modelId="{830926D3-56DE-4B78-AC26-AD01D21A037D}" srcId="{20435129-4F8F-4943-8614-44C6DF78824C}" destId="{6FE025E9-FD0C-4469-9B3C-43E6BA8B5004}" srcOrd="0" destOrd="0" parTransId="{D3470933-E1C3-4767-A304-BFA14C9CBE32}" sibTransId="{A38EA3F5-C203-4CB1-8AB1-3D28137A696F}"/>
    <dgm:cxn modelId="{743241D4-42DD-43B0-863C-8FDA1F7BB70C}" srcId="{AFB50B85-5A81-42A0-ACAE-8EB1BD6E5265}" destId="{8DE0DB7A-0599-4345-A268-988FA37E65FA}" srcOrd="0" destOrd="0" parTransId="{4E280751-7960-4D11-B871-C8F5393B9938}" sibTransId="{BA4F10CC-264F-43F4-B33D-FC4D6B659667}"/>
    <dgm:cxn modelId="{FAD13ED9-82EC-47E9-8672-F63BE7B5E82A}" srcId="{235E35DD-690F-47D5-B681-4C39C53039B7}" destId="{A87E1CB1-94CF-49CF-A0F4-A0784676AAAB}" srcOrd="0" destOrd="0" parTransId="{1AABCE9E-F5CA-46E8-AA13-9532D819713E}" sibTransId="{D0BE4E23-C5FA-4E06-9CFA-97BA7697EC89}"/>
    <dgm:cxn modelId="{DE46CBD9-1375-416E-9AF6-BEAA1133CA90}" type="presOf" srcId="{20435129-4F8F-4943-8614-44C6DF78824C}" destId="{4516135A-953C-4361-9DCB-5B79F2FD3802}" srcOrd="0" destOrd="0" presId="urn:microsoft.com/office/officeart/2005/8/layout/chevron2"/>
    <dgm:cxn modelId="{2AB4C4E3-CBC5-4620-965D-2C9DFB77E339}" srcId="{95B86FDC-93AE-4F60-B217-06EAD25AE1F3}" destId="{235E35DD-690F-47D5-B681-4C39C53039B7}" srcOrd="2" destOrd="0" parTransId="{67404FD7-25C2-4C8E-9428-0E0DBD89A81D}" sibTransId="{189AA221-FC3B-42BC-A3DB-2920CBD55109}"/>
    <dgm:cxn modelId="{61166DE6-624D-427C-93FE-CDDF4175BB68}" srcId="{57C3B93A-57FD-4A58-B019-CE500B23E933}" destId="{308AA808-F5BC-4E17-92CD-146DD46CC598}" srcOrd="2" destOrd="0" parTransId="{29DB07EE-73D2-412F-B8B4-68997D4EB574}" sibTransId="{EA48C81C-D392-4E11-B14D-C298D4CF7029}"/>
    <dgm:cxn modelId="{F3A258EB-C7C6-44A1-AAB3-DA56E0558312}" srcId="{57C3B93A-57FD-4A58-B019-CE500B23E933}" destId="{1632BA33-956E-417C-95D1-361F718D4FBB}" srcOrd="0" destOrd="0" parTransId="{A720E127-6A12-4CF9-B864-295099E37187}" sibTransId="{1B69DE37-311F-47E2-934D-3CDB54A8C5E9}"/>
    <dgm:cxn modelId="{B6AA37F3-741E-43CE-B3AA-BC12DD4CFA03}" type="presOf" srcId="{235E35DD-690F-47D5-B681-4C39C53039B7}" destId="{F30A5465-1E9C-4EBA-9AC7-45DEA25B5D01}" srcOrd="0" destOrd="0" presId="urn:microsoft.com/office/officeart/2005/8/layout/chevron2"/>
    <dgm:cxn modelId="{C61BD3F5-BB30-46A1-8127-C8E4AA4CC59A}" srcId="{20435129-4F8F-4943-8614-44C6DF78824C}" destId="{BB3BDF44-A510-477B-9E82-0C18BE975293}" srcOrd="2" destOrd="0" parTransId="{E23D052F-DF87-46BD-BC17-EAF6A5D2E677}" sibTransId="{69584C94-8F9C-4D1C-B4CD-A0395B22A4D7}"/>
    <dgm:cxn modelId="{02D34CF6-5908-4876-A072-FB71104BC58C}" srcId="{57C3B93A-57FD-4A58-B019-CE500B23E933}" destId="{C8A8358C-F761-4D5C-89A4-7801395698E9}" srcOrd="1" destOrd="0" parTransId="{8CEC2294-892F-4443-AB0C-468680F5D044}" sibTransId="{CDB932A4-6065-4177-8E1F-35C12E20A75D}"/>
    <dgm:cxn modelId="{5493E0F9-E55C-4085-8C7B-3A621463B511}" type="presOf" srcId="{D24FD060-F682-47E3-A527-20119D8CE5D0}" destId="{A2443C6B-A68F-440B-9AC3-0DDC61C3113D}" srcOrd="0" destOrd="0" presId="urn:microsoft.com/office/officeart/2005/8/layout/chevron2"/>
    <dgm:cxn modelId="{6AC01169-99B2-44BE-A10E-C6B45DD18ED2}" type="presParOf" srcId="{0D3321B0-9099-4836-AEF6-A78CBF188463}" destId="{94D0A3D6-A09A-4DFB-92EC-DD263FF368AC}" srcOrd="0" destOrd="0" presId="urn:microsoft.com/office/officeart/2005/8/layout/chevron2"/>
    <dgm:cxn modelId="{5ED82101-A06D-40C4-A030-84C00316E9F2}" type="presParOf" srcId="{94D0A3D6-A09A-4DFB-92EC-DD263FF368AC}" destId="{ED752CB1-0B0C-4A52-A857-6AA7C476A2C1}" srcOrd="0" destOrd="0" presId="urn:microsoft.com/office/officeart/2005/8/layout/chevron2"/>
    <dgm:cxn modelId="{44090B32-6908-4D99-A4A9-F247C17231E3}" type="presParOf" srcId="{94D0A3D6-A09A-4DFB-92EC-DD263FF368AC}" destId="{810CDF33-D0E2-4E36-8F69-BE27AE414A4C}" srcOrd="1" destOrd="0" presId="urn:microsoft.com/office/officeart/2005/8/layout/chevron2"/>
    <dgm:cxn modelId="{FDCE3C2E-C63E-4858-8C73-B6C9F99580B5}" type="presParOf" srcId="{0D3321B0-9099-4836-AEF6-A78CBF188463}" destId="{4A226FC4-6BD9-4762-B411-694DD0462DC7}" srcOrd="1" destOrd="0" presId="urn:microsoft.com/office/officeart/2005/8/layout/chevron2"/>
    <dgm:cxn modelId="{258C74E2-9B21-4EF4-B7BB-0D5E03968404}" type="presParOf" srcId="{0D3321B0-9099-4836-AEF6-A78CBF188463}" destId="{59A71EA5-4BC7-4F83-8AB8-9B72665BAF63}" srcOrd="2" destOrd="0" presId="urn:microsoft.com/office/officeart/2005/8/layout/chevron2"/>
    <dgm:cxn modelId="{AAED612F-0C8B-413A-BAB9-912B49F3F377}" type="presParOf" srcId="{59A71EA5-4BC7-4F83-8AB8-9B72665BAF63}" destId="{4516135A-953C-4361-9DCB-5B79F2FD3802}" srcOrd="0" destOrd="0" presId="urn:microsoft.com/office/officeart/2005/8/layout/chevron2"/>
    <dgm:cxn modelId="{99818A55-9F1B-478F-BE7B-46E78A216FD0}" type="presParOf" srcId="{59A71EA5-4BC7-4F83-8AB8-9B72665BAF63}" destId="{7A355FB1-6B8D-4BBB-8122-2CFE8025110D}" srcOrd="1" destOrd="0" presId="urn:microsoft.com/office/officeart/2005/8/layout/chevron2"/>
    <dgm:cxn modelId="{B7600F4D-4A39-450C-A0AA-442881450306}" type="presParOf" srcId="{0D3321B0-9099-4836-AEF6-A78CBF188463}" destId="{1F547862-F2CD-4268-9871-6EB9FBF9F819}" srcOrd="3" destOrd="0" presId="urn:microsoft.com/office/officeart/2005/8/layout/chevron2"/>
    <dgm:cxn modelId="{028FEAD0-5862-4E81-9322-CC4609A7C446}" type="presParOf" srcId="{0D3321B0-9099-4836-AEF6-A78CBF188463}" destId="{E561E1D4-159F-4BF5-8BC4-150CDF21A771}" srcOrd="4" destOrd="0" presId="urn:microsoft.com/office/officeart/2005/8/layout/chevron2"/>
    <dgm:cxn modelId="{4DB8BBA9-37D5-4518-A4EA-DC346B98C89B}" type="presParOf" srcId="{E561E1D4-159F-4BF5-8BC4-150CDF21A771}" destId="{F30A5465-1E9C-4EBA-9AC7-45DEA25B5D01}" srcOrd="0" destOrd="0" presId="urn:microsoft.com/office/officeart/2005/8/layout/chevron2"/>
    <dgm:cxn modelId="{86407245-7BB9-407C-9276-5E4CBC58CF52}" type="presParOf" srcId="{E561E1D4-159F-4BF5-8BC4-150CDF21A771}" destId="{3BCFF5DB-4BD8-4EDE-A4DA-ADCBF7CD6FE8}" srcOrd="1" destOrd="0" presId="urn:microsoft.com/office/officeart/2005/8/layout/chevron2"/>
    <dgm:cxn modelId="{3695D576-4EF2-46CA-BF00-452BD27E3849}" type="presParOf" srcId="{0D3321B0-9099-4836-AEF6-A78CBF188463}" destId="{3C341D22-C2E7-4DA7-8E58-055D3522898A}" srcOrd="5" destOrd="0" presId="urn:microsoft.com/office/officeart/2005/8/layout/chevron2"/>
    <dgm:cxn modelId="{4B37F5AD-9EDC-4687-9C6C-1C22ECB0411E}" type="presParOf" srcId="{0D3321B0-9099-4836-AEF6-A78CBF188463}" destId="{D04C7042-9F7A-42BE-A8E0-F1A2CE502315}" srcOrd="6" destOrd="0" presId="urn:microsoft.com/office/officeart/2005/8/layout/chevron2"/>
    <dgm:cxn modelId="{7F827992-9DE5-40D9-98A5-FAD9F76EA48E}" type="presParOf" srcId="{D04C7042-9F7A-42BE-A8E0-F1A2CE502315}" destId="{B0EAD0BA-294F-4C6E-A572-8D6C72445FD0}" srcOrd="0" destOrd="0" presId="urn:microsoft.com/office/officeart/2005/8/layout/chevron2"/>
    <dgm:cxn modelId="{C2419CFE-DE0E-4968-AF50-68D59D9C216C}" type="presParOf" srcId="{D04C7042-9F7A-42BE-A8E0-F1A2CE502315}" destId="{A2443C6B-A68F-440B-9AC3-0DDC61C3113D}" srcOrd="1" destOrd="0" presId="urn:microsoft.com/office/officeart/2005/8/layout/chevron2"/>
    <dgm:cxn modelId="{68A865F2-A3E4-42E5-B9B2-B942FCEC52A3}" type="presParOf" srcId="{0D3321B0-9099-4836-AEF6-A78CBF188463}" destId="{2DF7B104-0054-4331-8B55-4C6846468FB4}" srcOrd="7" destOrd="0" presId="urn:microsoft.com/office/officeart/2005/8/layout/chevron2"/>
    <dgm:cxn modelId="{F693B18D-4B1E-462C-9F44-FC72E4FCB0A6}" type="presParOf" srcId="{0D3321B0-9099-4836-AEF6-A78CBF188463}" destId="{68AF72DD-FD02-4C85-BE8F-AC77E79E27FA}" srcOrd="8" destOrd="0" presId="urn:microsoft.com/office/officeart/2005/8/layout/chevron2"/>
    <dgm:cxn modelId="{D3BB1D77-CF75-41AF-B41B-D1B8B2524A50}" type="presParOf" srcId="{68AF72DD-FD02-4C85-BE8F-AC77E79E27FA}" destId="{8517CD06-60AD-45FC-A4B0-13E41BDA4E16}" srcOrd="0" destOrd="0" presId="urn:microsoft.com/office/officeart/2005/8/layout/chevron2"/>
    <dgm:cxn modelId="{85C68A70-7682-4BBE-8980-42D4009286B5}" type="presParOf" srcId="{68AF72DD-FD02-4C85-BE8F-AC77E79E27FA}" destId="{B5D75F7D-21EC-46B3-BE80-533ABAA4CE71}" srcOrd="1" destOrd="0" presId="urn:microsoft.com/office/officeart/2005/8/layout/chevron2"/>
    <dgm:cxn modelId="{95A1D981-02B1-4EE7-A474-220681E2AB53}" type="presParOf" srcId="{0D3321B0-9099-4836-AEF6-A78CBF188463}" destId="{99F5C48E-59AC-4606-A764-0DB152ACFF91}" srcOrd="9" destOrd="0" presId="urn:microsoft.com/office/officeart/2005/8/layout/chevron2"/>
    <dgm:cxn modelId="{6364C1C2-DCDE-42BB-9631-0EA3F4D970F4}" type="presParOf" srcId="{0D3321B0-9099-4836-AEF6-A78CBF188463}" destId="{DB9F5244-1B85-48C6-8C39-53576AAAA58D}" srcOrd="10" destOrd="0" presId="urn:microsoft.com/office/officeart/2005/8/layout/chevron2"/>
    <dgm:cxn modelId="{8DD7A423-6821-4A1E-B592-47CAA0F0AA69}" type="presParOf" srcId="{DB9F5244-1B85-48C6-8C39-53576AAAA58D}" destId="{524BE65A-E4AB-4A64-9154-76DA49807007}" srcOrd="0" destOrd="0" presId="urn:microsoft.com/office/officeart/2005/8/layout/chevron2"/>
    <dgm:cxn modelId="{D5806BEB-0221-421F-A2D3-033C11B23E73}" type="presParOf" srcId="{DB9F5244-1B85-48C6-8C39-53576AAAA58D}" destId="{4410BA87-85AD-48BF-9EB2-D9B7A25FA99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52CB1-0B0C-4A52-A857-6AA7C476A2C1}">
      <dsp:nvSpPr>
        <dsp:cNvPr id="0" name=""/>
        <dsp:cNvSpPr/>
      </dsp:nvSpPr>
      <dsp:spPr>
        <a:xfrm rot="5400000">
          <a:off x="-203566" y="433134"/>
          <a:ext cx="1357107" cy="9499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お申込み</a:t>
          </a:r>
        </a:p>
      </dsp:txBody>
      <dsp:txXfrm rot="-5400000">
        <a:off x="1" y="704556"/>
        <a:ext cx="949975" cy="407132"/>
      </dsp:txXfrm>
    </dsp:sp>
    <dsp:sp modelId="{810CDF33-D0E2-4E36-8F69-BE27AE414A4C}">
      <dsp:nvSpPr>
        <dsp:cNvPr id="0" name=""/>
        <dsp:cNvSpPr/>
      </dsp:nvSpPr>
      <dsp:spPr>
        <a:xfrm rot="5400000">
          <a:off x="3163831" y="-2129171"/>
          <a:ext cx="1107334" cy="55350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この入院セットはワタキューセイモア株式会社（以下㈱ワタキュー）との契約です。</a:t>
          </a: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入院案内時にお渡しする「入院セット　利用申込確認書」にご記入のうえ当院へご提出ください。</a:t>
          </a: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おむつセットをご利用の場合は、入院後数日間の利用枚数を当院が確認の上、選択いたします。</a:t>
          </a:r>
        </a:p>
      </dsp:txBody>
      <dsp:txXfrm rot="-5400000">
        <a:off x="949976" y="138740"/>
        <a:ext cx="5480989" cy="999222"/>
      </dsp:txXfrm>
    </dsp:sp>
    <dsp:sp modelId="{4516135A-953C-4361-9DCB-5B79F2FD3802}">
      <dsp:nvSpPr>
        <dsp:cNvPr id="0" name=""/>
        <dsp:cNvSpPr/>
      </dsp:nvSpPr>
      <dsp:spPr>
        <a:xfrm rot="5400000">
          <a:off x="-203566" y="1860798"/>
          <a:ext cx="1357107" cy="9499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ご利用</a:t>
          </a:r>
        </a:p>
      </dsp:txBody>
      <dsp:txXfrm rot="-5400000">
        <a:off x="1" y="2132220"/>
        <a:ext cx="949975" cy="407132"/>
      </dsp:txXfrm>
    </dsp:sp>
    <dsp:sp modelId="{7A355FB1-6B8D-4BBB-8122-2CFE8025110D}">
      <dsp:nvSpPr>
        <dsp:cNvPr id="0" name=""/>
        <dsp:cNvSpPr/>
      </dsp:nvSpPr>
      <dsp:spPr>
        <a:xfrm rot="5400000">
          <a:off x="3008767" y="-669138"/>
          <a:ext cx="1417461" cy="55350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ご契約内容の商品を必要な時にご利用いただけます。</a:t>
          </a: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おむつの使用枚数の増減により、セットの変更が必要な場合には当院より㈱ワタキューへ「入院セット　変更・解約届」を提出いたします。</a:t>
          </a: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レンタル品を破損した場合には㈱ワタキューへ弁償代が発生することがあります。ご了承ください。　</a:t>
          </a:r>
          <a:endParaRPr kumimoji="1" lang="ja-JP" altLang="en-US" sz="1100" kern="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外泊時には当院よりワタキューへ「入院セット変更・解約届」を提出いたします。外泊された場合は中日分を請求金額より減額いたします。（例）２泊３日外泊→１日分の減額</a:t>
          </a:r>
        </a:p>
      </dsp:txBody>
      <dsp:txXfrm rot="-5400000">
        <a:off x="949976" y="1458848"/>
        <a:ext cx="5465850" cy="1279071"/>
      </dsp:txXfrm>
    </dsp:sp>
    <dsp:sp modelId="{F30A5465-1E9C-4EBA-9AC7-45DEA25B5D01}">
      <dsp:nvSpPr>
        <dsp:cNvPr id="0" name=""/>
        <dsp:cNvSpPr/>
      </dsp:nvSpPr>
      <dsp:spPr>
        <a:xfrm rot="5400000">
          <a:off x="-203566" y="2951661"/>
          <a:ext cx="1357107" cy="9499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ご解約</a:t>
          </a:r>
        </a:p>
      </dsp:txBody>
      <dsp:txXfrm rot="-5400000">
        <a:off x="1" y="3223083"/>
        <a:ext cx="949975" cy="407132"/>
      </dsp:txXfrm>
    </dsp:sp>
    <dsp:sp modelId="{3BCFF5DB-4BD8-4EDE-A4DA-ADCBF7CD6FE8}">
      <dsp:nvSpPr>
        <dsp:cNvPr id="0" name=""/>
        <dsp:cNvSpPr/>
      </dsp:nvSpPr>
      <dsp:spPr>
        <a:xfrm rot="5400000">
          <a:off x="3286856" y="587327"/>
          <a:ext cx="861284" cy="55350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退院時には当院より㈱ワタキューへ「入院セット　変更・解約届」を提出いたします。請求は契約日数分です。（例）２泊３日分使用→３日分請求</a:t>
          </a:r>
          <a:endParaRPr kumimoji="1" lang="ja-JP" altLang="en-US" sz="1000" kern="1200" dirty="0">
            <a:solidFill>
              <a:schemeClr val="tx1">
                <a:lumMod val="75000"/>
                <a:lumOff val="25000"/>
              </a:schemeClr>
            </a:solidFill>
            <a:latin typeface="メイリオ" panose="020B0604030504040204" pitchFamily="50" charset="-128"/>
            <a:ea typeface="メイリオ" panose="020B0604030504040204" pitchFamily="50" charset="-128"/>
          </a:endParaRPr>
        </a:p>
      </dsp:txBody>
      <dsp:txXfrm rot="-5400000">
        <a:off x="949976" y="2966251"/>
        <a:ext cx="5493001" cy="777196"/>
      </dsp:txXfrm>
    </dsp:sp>
    <dsp:sp modelId="{B0EAD0BA-294F-4C6E-A572-8D6C72445FD0}">
      <dsp:nvSpPr>
        <dsp:cNvPr id="0" name=""/>
        <dsp:cNvSpPr/>
      </dsp:nvSpPr>
      <dsp:spPr>
        <a:xfrm rot="5400000">
          <a:off x="-203566" y="4142163"/>
          <a:ext cx="1357107" cy="9499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ご請求</a:t>
          </a:r>
        </a:p>
      </dsp:txBody>
      <dsp:txXfrm rot="-5400000">
        <a:off x="1" y="4413585"/>
        <a:ext cx="949975" cy="407132"/>
      </dsp:txXfrm>
    </dsp:sp>
    <dsp:sp modelId="{A2443C6B-A68F-440B-9AC3-0DDC61C3113D}">
      <dsp:nvSpPr>
        <dsp:cNvPr id="0" name=""/>
        <dsp:cNvSpPr/>
      </dsp:nvSpPr>
      <dsp:spPr>
        <a:xfrm rot="5400000">
          <a:off x="3344057" y="1601669"/>
          <a:ext cx="746882" cy="55350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latin typeface="メイリオ" panose="020B0604030504040204" pitchFamily="50" charset="-128"/>
              <a:ea typeface="メイリオ" panose="020B0604030504040204" pitchFamily="50" charset="-128"/>
            </a:rPr>
            <a:t>毎月末日に締切り、翌月中旬にご記入いただいた請求書送付先ご住所に㈱ワタキューより「ご請求書・払込票」を郵送いたします。（口座振替でのお支払いの場合は、「口座振替に関するお知らせ」を郵送いたします。）</a:t>
          </a:r>
          <a:endPar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endParaRPr>
        </a:p>
      </dsp:txBody>
      <dsp:txXfrm rot="-5400000">
        <a:off x="949976" y="4032210"/>
        <a:ext cx="5498585" cy="673962"/>
      </dsp:txXfrm>
    </dsp:sp>
    <dsp:sp modelId="{8517CD06-60AD-45FC-A4B0-13E41BDA4E16}">
      <dsp:nvSpPr>
        <dsp:cNvPr id="0" name=""/>
        <dsp:cNvSpPr/>
      </dsp:nvSpPr>
      <dsp:spPr>
        <a:xfrm rot="5400000">
          <a:off x="-203566" y="5375346"/>
          <a:ext cx="1357107" cy="9499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お支払い</a:t>
          </a:r>
        </a:p>
      </dsp:txBody>
      <dsp:txXfrm rot="-5400000">
        <a:off x="1" y="5646768"/>
        <a:ext cx="949975" cy="407132"/>
      </dsp:txXfrm>
    </dsp:sp>
    <dsp:sp modelId="{B5D75F7D-21EC-46B3-BE80-533ABAA4CE71}">
      <dsp:nvSpPr>
        <dsp:cNvPr id="0" name=""/>
        <dsp:cNvSpPr/>
      </dsp:nvSpPr>
      <dsp:spPr>
        <a:xfrm rot="5400000">
          <a:off x="3262600" y="2850152"/>
          <a:ext cx="882120" cy="55350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latin typeface="メイリオ" panose="020B0604030504040204" pitchFamily="50" charset="-128"/>
              <a:ea typeface="メイリオ" panose="020B0604030504040204" pitchFamily="50" charset="-128"/>
            </a:rPr>
            <a:t>「ご請求書・払込票」がお手元に届きましたら、期限内にお近くのコンビニエンスストアにてお支払いください。（口座振替でのお支払いの場合は、毎月</a:t>
          </a:r>
          <a:r>
            <a:rPr kumimoji="1" lang="en-US" altLang="ja-JP" sz="900" kern="1200" dirty="0">
              <a:latin typeface="メイリオ" panose="020B0604030504040204" pitchFamily="50" charset="-128"/>
              <a:ea typeface="メイリオ" panose="020B0604030504040204" pitchFamily="50" charset="-128"/>
            </a:rPr>
            <a:t>27</a:t>
          </a:r>
          <a:r>
            <a:rPr kumimoji="1" lang="ja-JP" altLang="en-US" sz="900" kern="1200" dirty="0">
              <a:latin typeface="メイリオ" panose="020B0604030504040204" pitchFamily="50" charset="-128"/>
              <a:ea typeface="メイリオ" panose="020B0604030504040204" pitchFamily="50" charset="-128"/>
            </a:rPr>
            <a:t>日にご指定の口座よりお引き落としいたします。）</a:t>
          </a:r>
          <a:endPar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endParaRPr>
        </a:p>
      </dsp:txBody>
      <dsp:txXfrm rot="-5400000">
        <a:off x="936138" y="5219676"/>
        <a:ext cx="5491983" cy="795996"/>
      </dsp:txXfrm>
    </dsp:sp>
    <dsp:sp modelId="{524BE65A-E4AB-4A64-9154-76DA49807007}">
      <dsp:nvSpPr>
        <dsp:cNvPr id="0" name=""/>
        <dsp:cNvSpPr/>
      </dsp:nvSpPr>
      <dsp:spPr>
        <a:xfrm rot="5400000">
          <a:off x="-203566" y="6639037"/>
          <a:ext cx="1357107" cy="9499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latin typeface="メイリオ" panose="020B0604030504040204" pitchFamily="50" charset="-128"/>
              <a:ea typeface="メイリオ" panose="020B0604030504040204" pitchFamily="50" charset="-128"/>
            </a:rPr>
            <a:t>その他</a:t>
          </a:r>
        </a:p>
      </dsp:txBody>
      <dsp:txXfrm rot="-5400000">
        <a:off x="1" y="6910459"/>
        <a:ext cx="949975" cy="407132"/>
      </dsp:txXfrm>
    </dsp:sp>
    <dsp:sp modelId="{4410BA87-85AD-48BF-9EB2-D9B7A25FA99A}">
      <dsp:nvSpPr>
        <dsp:cNvPr id="0" name=""/>
        <dsp:cNvSpPr/>
      </dsp:nvSpPr>
      <dsp:spPr>
        <a:xfrm rot="5400000">
          <a:off x="3276438" y="4109344"/>
          <a:ext cx="882120" cy="553504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入院費、患者会計預り金とは別のお支払いとなります。</a:t>
          </a:r>
          <a:endParaRPr kumimoji="1" lang="ja-JP" altLang="en-US" sz="900" kern="1200" dirty="0">
            <a:solidFill>
              <a:schemeClr val="tx1">
                <a:lumMod val="75000"/>
                <a:lumOff val="25000"/>
              </a:schemeClr>
            </a:solidFill>
          </a:endParaRP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ご利用の有無・数量に関わらず、日数に応じた料金が発生いたします。</a:t>
          </a:r>
          <a:endParaRPr kumimoji="1" lang="en-US" altLang="ja-JP" sz="900" kern="1200" dirty="0">
            <a:solidFill>
              <a:schemeClr val="tx1">
                <a:lumMod val="75000"/>
                <a:lumOff val="25000"/>
              </a:schemeClr>
            </a:solidFill>
            <a:latin typeface="メイリオ" panose="020B0604030504040204" pitchFamily="50" charset="-128"/>
            <a:ea typeface="メイリオ" panose="020B0604030504040204" pitchFamily="50" charset="-128"/>
          </a:endParaRPr>
        </a:p>
        <a:p>
          <a:pPr marL="57150" lvl="1" indent="-57150" algn="l" defTabSz="400050">
            <a:lnSpc>
              <a:spcPct val="90000"/>
            </a:lnSpc>
            <a:spcBef>
              <a:spcPct val="0"/>
            </a:spcBef>
            <a:spcAft>
              <a:spcPct val="15000"/>
            </a:spcAft>
            <a:buChar char="•"/>
          </a:pP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衣類・タオル類はレ</a:t>
          </a:r>
          <a:r>
            <a:rPr kumimoji="1" lang="ja-JP" altLang="en-US" sz="900" b="0" kern="1200" dirty="0">
              <a:solidFill>
                <a:schemeClr val="tx1">
                  <a:lumMod val="75000"/>
                  <a:lumOff val="25000"/>
                </a:schemeClr>
              </a:solidFill>
              <a:latin typeface="メイリオ" panose="020B0604030504040204" pitchFamily="50" charset="-128"/>
              <a:ea typeface="メイリオ" panose="020B0604030504040204" pitchFamily="50" charset="-128"/>
            </a:rPr>
            <a:t>ン</a:t>
          </a:r>
          <a:r>
            <a:rPr kumimoji="1" lang="ja-JP" altLang="en-US" sz="900" kern="1200" dirty="0">
              <a:solidFill>
                <a:schemeClr val="tx1">
                  <a:lumMod val="75000"/>
                  <a:lumOff val="25000"/>
                </a:schemeClr>
              </a:solidFill>
              <a:latin typeface="メイリオ" panose="020B0604030504040204" pitchFamily="50" charset="-128"/>
              <a:ea typeface="メイリオ" panose="020B0604030504040204" pitchFamily="50" charset="-128"/>
            </a:rPr>
            <a:t>タル品です。お持ち帰りはご遠慮ください。</a:t>
          </a:r>
          <a:endParaRPr kumimoji="1" lang="en-US" altLang="ja-JP" sz="900" kern="1200" dirty="0">
            <a:solidFill>
              <a:schemeClr val="tx1">
                <a:lumMod val="75000"/>
                <a:lumOff val="25000"/>
              </a:schemeClr>
            </a:solidFill>
            <a:latin typeface="メイリオ" panose="020B0604030504040204" pitchFamily="50" charset="-128"/>
            <a:ea typeface="メイリオ" panose="020B0604030504040204" pitchFamily="50" charset="-128"/>
          </a:endParaRPr>
        </a:p>
      </dsp:txBody>
      <dsp:txXfrm rot="-5400000">
        <a:off x="949976" y="6478868"/>
        <a:ext cx="5491983" cy="7959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9787" cy="498693"/>
          </a:xfrm>
          <a:prstGeom prst="rect">
            <a:avLst/>
          </a:prstGeom>
        </p:spPr>
        <p:txBody>
          <a:bodyPr vert="horz" lIns="91414" tIns="45708" rIns="91414"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3"/>
            <a:ext cx="2949787" cy="498693"/>
          </a:xfrm>
          <a:prstGeom prst="rect">
            <a:avLst/>
          </a:prstGeom>
        </p:spPr>
        <p:txBody>
          <a:bodyPr vert="horz" lIns="91414" tIns="45708" rIns="91414" bIns="45708" rtlCol="0"/>
          <a:lstStyle>
            <a:lvl1pPr algn="r">
              <a:defRPr sz="1200"/>
            </a:lvl1pPr>
          </a:lstStyle>
          <a:p>
            <a:fld id="{4853D886-8ECA-4633-860C-41719740B831}" type="datetimeFigureOut">
              <a:rPr kumimoji="1" lang="ja-JP" altLang="en-US" smtClean="0"/>
              <a:t>2024/5/8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14" tIns="45708" rIns="91414" bIns="4570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14" tIns="45708" rIns="91414"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8"/>
            <a:ext cx="2949787" cy="498692"/>
          </a:xfrm>
          <a:prstGeom prst="rect">
            <a:avLst/>
          </a:prstGeom>
        </p:spPr>
        <p:txBody>
          <a:bodyPr vert="horz" lIns="91414" tIns="45708" rIns="91414"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8692"/>
          </a:xfrm>
          <a:prstGeom prst="rect">
            <a:avLst/>
          </a:prstGeom>
        </p:spPr>
        <p:txBody>
          <a:bodyPr vert="horz" lIns="91414" tIns="45708" rIns="91414" bIns="45708" rtlCol="0" anchor="b"/>
          <a:lstStyle>
            <a:lvl1pPr algn="r">
              <a:defRPr sz="1200"/>
            </a:lvl1pPr>
          </a:lstStyle>
          <a:p>
            <a:fld id="{D68AD59A-E3F2-4024-8B26-635CDA94B0A3}" type="slidenum">
              <a:rPr kumimoji="1" lang="ja-JP" altLang="en-US" smtClean="0"/>
              <a:t>‹#›</a:t>
            </a:fld>
            <a:endParaRPr kumimoji="1" lang="ja-JP" altLang="en-US"/>
          </a:p>
        </p:txBody>
      </p:sp>
    </p:spTree>
    <p:extLst>
      <p:ext uri="{BB962C8B-B14F-4D97-AF65-F5344CB8AC3E}">
        <p14:creationId xmlns:p14="http://schemas.microsoft.com/office/powerpoint/2010/main" val="12339267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290266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289053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4216613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44641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64971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383846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359062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268694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399167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102277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CB209F-DFEF-4532-8E0D-9F51F676AEE5}"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229372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2CB209F-DFEF-4532-8E0D-9F51F676AEE5}" type="datetimeFigureOut">
              <a:rPr kumimoji="1" lang="ja-JP" altLang="en-US" smtClean="0"/>
              <a:t>2024/5/8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EB31C3B-C629-4B7E-AFF9-F265B099BBF2}" type="slidenum">
              <a:rPr kumimoji="1" lang="ja-JP" altLang="en-US" smtClean="0"/>
              <a:t>‹#›</a:t>
            </a:fld>
            <a:endParaRPr kumimoji="1" lang="ja-JP" altLang="en-US"/>
          </a:p>
        </p:txBody>
      </p:sp>
    </p:spTree>
    <p:extLst>
      <p:ext uri="{BB962C8B-B14F-4D97-AF65-F5344CB8AC3E}">
        <p14:creationId xmlns:p14="http://schemas.microsoft.com/office/powerpoint/2010/main" val="495078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image" Target="../media/image1.jpe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png"/><Relationship Id="rId5" Type="http://schemas.openxmlformats.org/officeDocument/2006/relationships/diagramQuickStyle" Target="../diagrams/quickStyle1.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 descr="麻"/>
          <p:cNvSpPr>
            <a:spLocks noChangeArrowheads="1"/>
          </p:cNvSpPr>
          <p:nvPr/>
        </p:nvSpPr>
        <p:spPr bwMode="auto">
          <a:xfrm>
            <a:off x="5617" y="-9519"/>
            <a:ext cx="6872402" cy="9911945"/>
          </a:xfrm>
          <a:prstGeom prst="roundRect">
            <a:avLst>
              <a:gd name="adj" fmla="val 1361"/>
            </a:avLst>
          </a:prstGeom>
          <a:blipFill dpi="0" rotWithShape="1">
            <a:blip r:embed="rId2">
              <a:alphaModFix amt="30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ＭＳ Ｐゴシック" panose="020B0600070205080204" pitchFamily="50" charset="-128"/>
              </a:defRPr>
            </a:lvl1pPr>
            <a:lvl2pPr>
              <a:defRPr sz="2400">
                <a:solidFill>
                  <a:schemeClr val="bg1"/>
                </a:solidFill>
                <a:latin typeface="Times New Roman" panose="02020603050405020304" pitchFamily="18" charset="0"/>
                <a:ea typeface="ＭＳ Ｐゴシック" panose="020B0600070205080204" pitchFamily="50" charset="-128"/>
              </a:defRPr>
            </a:lvl2pPr>
            <a:lvl3pPr>
              <a:defRPr sz="2400">
                <a:solidFill>
                  <a:schemeClr val="bg1"/>
                </a:solidFill>
                <a:latin typeface="Times New Roman" panose="02020603050405020304" pitchFamily="18" charset="0"/>
                <a:ea typeface="ＭＳ Ｐゴシック" panose="020B0600070205080204" pitchFamily="50" charset="-128"/>
              </a:defRPr>
            </a:lvl3pPr>
            <a:lvl4pPr>
              <a:defRPr sz="2400">
                <a:solidFill>
                  <a:schemeClr val="bg1"/>
                </a:solidFill>
                <a:latin typeface="Times New Roman" panose="02020603050405020304" pitchFamily="18" charset="0"/>
                <a:ea typeface="ＭＳ Ｐゴシック" panose="020B0600070205080204" pitchFamily="50" charset="-128"/>
              </a:defRPr>
            </a:lvl4pPr>
            <a:lvl5pPr>
              <a:defRPr sz="2400">
                <a:solidFill>
                  <a:schemeClr val="bg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9pPr>
          </a:lstStyle>
          <a:p>
            <a:pPr algn="ctr" defTabSz="829544">
              <a:buClr>
                <a:srgbClr val="000000"/>
              </a:buClr>
              <a:buSzPct val="100000"/>
            </a:pPr>
            <a:r>
              <a:rPr lang="en-US" altLang="ja-JP" sz="2177" dirty="0"/>
              <a:t>sample</a:t>
            </a:r>
            <a:endParaRPr lang="ja-JP" altLang="en-US" sz="2177" dirty="0"/>
          </a:p>
        </p:txBody>
      </p:sp>
      <p:sp>
        <p:nvSpPr>
          <p:cNvPr id="38" name="角丸四角形 37"/>
          <p:cNvSpPr/>
          <p:nvPr/>
        </p:nvSpPr>
        <p:spPr>
          <a:xfrm>
            <a:off x="60160" y="2120238"/>
            <a:ext cx="6712045" cy="663447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AutoShape 8"/>
          <p:cNvSpPr>
            <a:spLocks noChangeArrowheads="1"/>
          </p:cNvSpPr>
          <p:nvPr/>
        </p:nvSpPr>
        <p:spPr bwMode="auto">
          <a:xfrm>
            <a:off x="60160" y="-29398"/>
            <a:ext cx="6732300" cy="809179"/>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1577" tIns="53367" rIns="61577" bIns="53367" anchor="ctr"/>
          <a:lstStyle/>
          <a:p>
            <a:pPr algn="ctr">
              <a:buClr>
                <a:srgbClr val="000000"/>
              </a:buClr>
              <a:buSzPct val="100000"/>
              <a:tabLst>
                <a:tab pos="0" algn="l"/>
                <a:tab pos="510476" algn="l"/>
                <a:tab pos="1022761" algn="l"/>
                <a:tab pos="1535047" algn="l"/>
                <a:tab pos="2047332" algn="l"/>
                <a:tab pos="2559618" algn="l"/>
                <a:tab pos="3071903" algn="l"/>
                <a:tab pos="3584189" algn="l"/>
                <a:tab pos="4096474" algn="l"/>
                <a:tab pos="4608758" algn="l"/>
                <a:tab pos="5121045" algn="l"/>
                <a:tab pos="5633329" algn="l"/>
                <a:tab pos="6145616" algn="l"/>
                <a:tab pos="6657900" algn="l"/>
                <a:tab pos="7170187" algn="l"/>
                <a:tab pos="7682471" algn="l"/>
                <a:tab pos="8194758" algn="l"/>
                <a:tab pos="8707042" algn="l"/>
                <a:tab pos="9219329" algn="l"/>
                <a:tab pos="9731613" algn="l"/>
                <a:tab pos="10243899" algn="l"/>
              </a:tabLst>
              <a:defRPr/>
            </a:pPr>
            <a:r>
              <a:rPr lang="ja-JP" altLang="en-US" sz="3200" b="1" dirty="0">
                <a:solidFill>
                  <a:srgbClr val="FF0066"/>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　入院セット</a:t>
            </a:r>
            <a:r>
              <a:rPr lang="ja-JP" altLang="en-US" sz="3200" b="1" dirty="0">
                <a:solidFill>
                  <a:srgbClr val="002060"/>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のご案内</a:t>
            </a:r>
            <a:endParaRPr lang="ja-JP" altLang="en-US" sz="3200" b="1" dirty="0">
              <a:solidFill>
                <a:srgbClr val="FF0000"/>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846017702"/>
              </p:ext>
            </p:extLst>
          </p:nvPr>
        </p:nvGraphicFramePr>
        <p:xfrm>
          <a:off x="197816" y="2312934"/>
          <a:ext cx="6488005" cy="4181235"/>
        </p:xfrm>
        <a:graphic>
          <a:graphicData uri="http://schemas.openxmlformats.org/drawingml/2006/table">
            <a:tbl>
              <a:tblPr firstRow="1" bandRow="1">
                <a:tableStyleId>{21E4AEA4-8DFA-4A89-87EB-49C32662AFE0}</a:tableStyleId>
              </a:tblPr>
              <a:tblGrid>
                <a:gridCol w="1774829">
                  <a:extLst>
                    <a:ext uri="{9D8B030D-6E8A-4147-A177-3AD203B41FA5}">
                      <a16:colId xmlns:a16="http://schemas.microsoft.com/office/drawing/2014/main" val="69767728"/>
                    </a:ext>
                  </a:extLst>
                </a:gridCol>
                <a:gridCol w="451104">
                  <a:extLst>
                    <a:ext uri="{9D8B030D-6E8A-4147-A177-3AD203B41FA5}">
                      <a16:colId xmlns:a16="http://schemas.microsoft.com/office/drawing/2014/main" val="1028556047"/>
                    </a:ext>
                  </a:extLst>
                </a:gridCol>
                <a:gridCol w="2268024">
                  <a:extLst>
                    <a:ext uri="{9D8B030D-6E8A-4147-A177-3AD203B41FA5}">
                      <a16:colId xmlns:a16="http://schemas.microsoft.com/office/drawing/2014/main" val="1718611654"/>
                    </a:ext>
                  </a:extLst>
                </a:gridCol>
                <a:gridCol w="914400">
                  <a:extLst>
                    <a:ext uri="{9D8B030D-6E8A-4147-A177-3AD203B41FA5}">
                      <a16:colId xmlns:a16="http://schemas.microsoft.com/office/drawing/2014/main" val="1311558681"/>
                    </a:ext>
                  </a:extLst>
                </a:gridCol>
                <a:gridCol w="1079648">
                  <a:extLst>
                    <a:ext uri="{9D8B030D-6E8A-4147-A177-3AD203B41FA5}">
                      <a16:colId xmlns:a16="http://schemas.microsoft.com/office/drawing/2014/main" val="2538286872"/>
                    </a:ext>
                  </a:extLst>
                </a:gridCol>
              </a:tblGrid>
              <a:tr h="0">
                <a:tc>
                  <a:txBody>
                    <a:bodyPr/>
                    <a:lstStyle/>
                    <a:p>
                      <a:pPr algn="ctr"/>
                      <a:r>
                        <a:rPr kumimoji="1" lang="ja-JP" altLang="en-US" sz="800" dirty="0">
                          <a:latin typeface="メイリオ" panose="020B0604030504040204" pitchFamily="50" charset="-128"/>
                          <a:ea typeface="メイリオ" panose="020B0604030504040204" pitchFamily="50" charset="-128"/>
                        </a:rPr>
                        <a:t>商品名</a:t>
                      </a:r>
                    </a:p>
                  </a:txBody>
                  <a:tcPr anchor="ctr"/>
                </a:tc>
                <a:tc gridSpan="2">
                  <a:txBody>
                    <a:bodyPr/>
                    <a:lstStyle/>
                    <a:p>
                      <a:pPr algn="ctr"/>
                      <a:r>
                        <a:rPr kumimoji="1" lang="ja-JP" altLang="en-US" sz="800" dirty="0">
                          <a:latin typeface="メイリオ" panose="020B0604030504040204" pitchFamily="50" charset="-128"/>
                          <a:ea typeface="メイリオ" panose="020B0604030504040204" pitchFamily="50" charset="-128"/>
                        </a:rPr>
                        <a:t>内容</a:t>
                      </a:r>
                    </a:p>
                  </a:txBody>
                  <a:tcPr anchor="ctr"/>
                </a:tc>
                <a:tc hMerge="1">
                  <a:txBody>
                    <a:bodyPr/>
                    <a:lstStyle/>
                    <a:p>
                      <a:pPr algn="ct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800" dirty="0">
                          <a:latin typeface="メイリオ" panose="020B0604030504040204" pitchFamily="50" charset="-128"/>
                          <a:ea typeface="メイリオ" panose="020B0604030504040204" pitchFamily="50" charset="-128"/>
                        </a:rPr>
                        <a:t>ご利用目安</a:t>
                      </a:r>
                    </a:p>
                  </a:txBody>
                  <a:tcPr anchor="ctr"/>
                </a:tc>
                <a:tc>
                  <a:txBody>
                    <a:bodyPr/>
                    <a:lstStyle/>
                    <a:p>
                      <a:pPr algn="ctr"/>
                      <a:r>
                        <a:rPr kumimoji="1" lang="ja-JP" altLang="en-US" sz="800">
                          <a:latin typeface="メイリオ" panose="020B0604030504040204" pitchFamily="50" charset="-128"/>
                          <a:ea typeface="メイリオ" panose="020B0604030504040204" pitchFamily="50" charset="-128"/>
                        </a:rPr>
                        <a:t>料金（税込）</a:t>
                      </a:r>
                      <a:endParaRPr kumimoji="1" lang="ja-JP" altLang="en-US" sz="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37077384"/>
                  </a:ext>
                </a:extLst>
              </a:tr>
              <a:tr h="545473">
                <a:tc>
                  <a:txBody>
                    <a:bodyPr/>
                    <a:lstStyle/>
                    <a:p>
                      <a:r>
                        <a:rPr kumimoji="1" lang="ja-JP" altLang="en-US" sz="1200" b="1" dirty="0">
                          <a:solidFill>
                            <a:srgbClr val="002060"/>
                          </a:solidFill>
                          <a:latin typeface="メイリオ" panose="020B0604030504040204" pitchFamily="50" charset="-128"/>
                          <a:ea typeface="メイリオ" panose="020B0604030504040204" pitchFamily="50" charset="-128"/>
                        </a:rPr>
                        <a:t>衣類・タオルセット</a:t>
                      </a:r>
                    </a:p>
                  </a:txBody>
                  <a:tcPr anchor="ct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ねまき（甚平型）</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バスタオル</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フェイスタオル</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000" dirty="0">
                          <a:solidFill>
                            <a:srgbClr val="002060"/>
                          </a:solidFill>
                          <a:latin typeface="メイリオ" panose="020B0604030504040204" pitchFamily="50" charset="-128"/>
                          <a:ea typeface="メイリオ" panose="020B0604030504040204" pitchFamily="50" charset="-128"/>
                        </a:rPr>
                        <a:t>2</a:t>
                      </a:r>
                      <a:r>
                        <a:rPr kumimoji="1" lang="ja-JP" altLang="en-US" sz="1000" dirty="0">
                          <a:solidFill>
                            <a:srgbClr val="002060"/>
                          </a:solidFill>
                          <a:latin typeface="メイリオ" panose="020B0604030504040204" pitchFamily="50" charset="-128"/>
                          <a:ea typeface="メイリオ" panose="020B0604030504040204" pitchFamily="50" charset="-128"/>
                        </a:rPr>
                        <a:t>～</a:t>
                      </a:r>
                      <a:r>
                        <a:rPr kumimoji="1" lang="en-US" altLang="ja-JP" sz="1000" dirty="0">
                          <a:solidFill>
                            <a:srgbClr val="002060"/>
                          </a:solidFill>
                          <a:latin typeface="メイリオ" panose="020B0604030504040204" pitchFamily="50" charset="-128"/>
                          <a:ea typeface="メイリオ" panose="020B0604030504040204" pitchFamily="50" charset="-128"/>
                        </a:rPr>
                        <a:t>3</a:t>
                      </a:r>
                      <a:r>
                        <a:rPr kumimoji="1" lang="ja-JP" altLang="en-US" sz="1000" dirty="0">
                          <a:solidFill>
                            <a:srgbClr val="002060"/>
                          </a:solidFill>
                          <a:latin typeface="メイリオ" panose="020B0604030504040204" pitchFamily="50" charset="-128"/>
                          <a:ea typeface="メイリオ" panose="020B0604030504040204" pitchFamily="50" charset="-128"/>
                        </a:rPr>
                        <a:t>枚／週</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en-US" altLang="ja-JP" sz="1000" dirty="0">
                          <a:solidFill>
                            <a:srgbClr val="002060"/>
                          </a:solidFill>
                          <a:latin typeface="メイリオ" panose="020B0604030504040204" pitchFamily="50" charset="-128"/>
                          <a:ea typeface="メイリオ" panose="020B0604030504040204" pitchFamily="50" charset="-128"/>
                        </a:rPr>
                        <a:t>2</a:t>
                      </a:r>
                      <a:r>
                        <a:rPr kumimoji="1" lang="ja-JP" altLang="en-US" sz="1000" dirty="0">
                          <a:solidFill>
                            <a:srgbClr val="002060"/>
                          </a:solidFill>
                          <a:latin typeface="メイリオ" panose="020B0604030504040204" pitchFamily="50" charset="-128"/>
                          <a:ea typeface="メイリオ" panose="020B0604030504040204" pitchFamily="50" charset="-128"/>
                        </a:rPr>
                        <a:t>～</a:t>
                      </a:r>
                      <a:r>
                        <a:rPr kumimoji="1" lang="en-US" altLang="ja-JP" sz="1000" dirty="0">
                          <a:solidFill>
                            <a:srgbClr val="002060"/>
                          </a:solidFill>
                          <a:latin typeface="メイリオ" panose="020B0604030504040204" pitchFamily="50" charset="-128"/>
                          <a:ea typeface="メイリオ" panose="020B0604030504040204" pitchFamily="50" charset="-128"/>
                        </a:rPr>
                        <a:t>3</a:t>
                      </a:r>
                      <a:r>
                        <a:rPr kumimoji="1" lang="ja-JP" altLang="en-US" sz="1000" dirty="0">
                          <a:solidFill>
                            <a:srgbClr val="002060"/>
                          </a:solidFill>
                          <a:latin typeface="メイリオ" panose="020B0604030504040204" pitchFamily="50" charset="-128"/>
                          <a:ea typeface="メイリオ" panose="020B0604030504040204" pitchFamily="50" charset="-128"/>
                        </a:rPr>
                        <a:t>枚／週</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ja-JP" altLang="en-US" sz="1000" dirty="0">
                          <a:solidFill>
                            <a:srgbClr val="002060"/>
                          </a:solidFill>
                          <a:latin typeface="メイリオ" panose="020B0604030504040204" pitchFamily="50" charset="-128"/>
                          <a:ea typeface="メイリオ" panose="020B0604030504040204" pitchFamily="50" charset="-128"/>
                        </a:rPr>
                        <a:t>　</a:t>
                      </a:r>
                      <a:r>
                        <a:rPr kumimoji="1" lang="ja-JP" altLang="en-US" sz="1000" baseline="0" dirty="0">
                          <a:solidFill>
                            <a:srgbClr val="002060"/>
                          </a:solidFill>
                          <a:latin typeface="メイリオ" panose="020B0604030504040204" pitchFamily="50" charset="-128"/>
                          <a:ea typeface="メイリオ" panose="020B0604030504040204" pitchFamily="50" charset="-128"/>
                        </a:rPr>
                        <a:t> </a:t>
                      </a: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a:t>
                      </a:r>
                    </a:p>
                  </a:txBody>
                  <a:tcPr anchor="ctr"/>
                </a:tc>
                <a:tc>
                  <a:txBody>
                    <a:bodyPr/>
                    <a:lstStyle/>
                    <a:p>
                      <a:pPr algn="r"/>
                      <a:r>
                        <a:rPr kumimoji="1" lang="ja-JP" altLang="en-US" sz="1000" dirty="0">
                          <a:solidFill>
                            <a:srgbClr val="002060"/>
                          </a:solidFill>
                          <a:latin typeface="メイリオ" panose="020B0604030504040204" pitchFamily="50" charset="-128"/>
                          <a:ea typeface="メイリオ" panose="020B0604030504040204" pitchFamily="50" charset="-128"/>
                        </a:rPr>
                        <a:t>２７０円／日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ja-JP" altLang="en-US" sz="900" dirty="0">
                          <a:solidFill>
                            <a:srgbClr val="002060"/>
                          </a:solidFill>
                          <a:latin typeface="メイリオ" panose="020B0604030504040204" pitchFamily="50" charset="-128"/>
                          <a:ea typeface="メイリオ" panose="020B0604030504040204" pitchFamily="50" charset="-128"/>
                        </a:rPr>
                        <a:t>（</a:t>
                      </a:r>
                      <a:r>
                        <a:rPr kumimoji="1" lang="en-US" altLang="ja-JP" sz="900" dirty="0">
                          <a:solidFill>
                            <a:srgbClr val="002060"/>
                          </a:solidFill>
                          <a:latin typeface="メイリオ" panose="020B0604030504040204" pitchFamily="50" charset="-128"/>
                          <a:ea typeface="メイリオ" panose="020B0604030504040204" pitchFamily="50" charset="-128"/>
                        </a:rPr>
                        <a:t>297</a:t>
                      </a:r>
                      <a:r>
                        <a:rPr kumimoji="1" lang="ja-JP" altLang="en-US" sz="900" dirty="0">
                          <a:solidFill>
                            <a:srgbClr val="002060"/>
                          </a:solidFill>
                          <a:latin typeface="メイリオ" panose="020B0604030504040204" pitchFamily="50" charset="-128"/>
                          <a:ea typeface="メイリオ" panose="020B0604030504040204" pitchFamily="50" charset="-128"/>
                        </a:rPr>
                        <a:t>円／日）</a:t>
                      </a:r>
                    </a:p>
                  </a:txBody>
                  <a:tcPr anchor="ctr"/>
                </a:tc>
                <a:extLst>
                  <a:ext uri="{0D108BD9-81ED-4DB2-BD59-A6C34878D82A}">
                    <a16:rowId xmlns:a16="http://schemas.microsoft.com/office/drawing/2014/main" val="4221249734"/>
                  </a:ext>
                </a:extLst>
              </a:tr>
              <a:tr h="393953">
                <a:tc>
                  <a:txBody>
                    <a:bodyPr/>
                    <a:lstStyle/>
                    <a:p>
                      <a:r>
                        <a:rPr kumimoji="1" lang="ja-JP" altLang="en-US" sz="1200" b="1" dirty="0">
                          <a:solidFill>
                            <a:srgbClr val="002060"/>
                          </a:solidFill>
                          <a:latin typeface="メイリオ" panose="020B0604030504040204" pitchFamily="50" charset="-128"/>
                          <a:ea typeface="メイリオ" panose="020B0604030504040204" pitchFamily="50" charset="-128"/>
                        </a:rPr>
                        <a:t>タオルセット</a:t>
                      </a:r>
                      <a:endParaRPr kumimoji="1" lang="en-US" altLang="ja-JP" sz="1200" b="1" dirty="0">
                        <a:solidFill>
                          <a:srgbClr val="002060"/>
                        </a:solidFill>
                        <a:latin typeface="メイリオ" panose="020B0604030504040204" pitchFamily="50" charset="-128"/>
                        <a:ea typeface="メイリオ" panose="020B0604030504040204" pitchFamily="50" charset="-128"/>
                      </a:endParaRPr>
                    </a:p>
                  </a:txBody>
                  <a:tcPr anchor="ct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バスタオル</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フェイスタオル</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pPr algn="r"/>
                      <a:r>
                        <a:rPr kumimoji="1" lang="en-US" altLang="ja-JP" sz="1000" dirty="0">
                          <a:solidFill>
                            <a:srgbClr val="002060"/>
                          </a:solidFill>
                          <a:latin typeface="メイリオ" panose="020B0604030504040204" pitchFamily="50" charset="-128"/>
                          <a:ea typeface="メイリオ" panose="020B0604030504040204" pitchFamily="50" charset="-128"/>
                        </a:rPr>
                        <a:t>2</a:t>
                      </a:r>
                      <a:r>
                        <a:rPr kumimoji="1" lang="ja-JP" altLang="en-US" sz="1000" dirty="0">
                          <a:solidFill>
                            <a:srgbClr val="002060"/>
                          </a:solidFill>
                          <a:latin typeface="メイリオ" panose="020B0604030504040204" pitchFamily="50" charset="-128"/>
                          <a:ea typeface="メイリオ" panose="020B0604030504040204" pitchFamily="50" charset="-128"/>
                        </a:rPr>
                        <a:t>～</a:t>
                      </a:r>
                      <a:r>
                        <a:rPr kumimoji="1" lang="en-US" altLang="ja-JP" sz="1000" dirty="0">
                          <a:solidFill>
                            <a:srgbClr val="002060"/>
                          </a:solidFill>
                          <a:latin typeface="メイリオ" panose="020B0604030504040204" pitchFamily="50" charset="-128"/>
                          <a:ea typeface="メイリオ" panose="020B0604030504040204" pitchFamily="50" charset="-128"/>
                        </a:rPr>
                        <a:t>3</a:t>
                      </a:r>
                      <a:r>
                        <a:rPr kumimoji="1" lang="ja-JP" altLang="en-US" sz="1000" dirty="0">
                          <a:solidFill>
                            <a:srgbClr val="002060"/>
                          </a:solidFill>
                          <a:latin typeface="メイリオ" panose="020B0604030504040204" pitchFamily="50" charset="-128"/>
                          <a:ea typeface="メイリオ" panose="020B0604030504040204" pitchFamily="50" charset="-128"/>
                        </a:rPr>
                        <a:t>枚／週</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ja-JP" altLang="en-US" sz="1000" dirty="0">
                          <a:solidFill>
                            <a:srgbClr val="002060"/>
                          </a:solidFill>
                          <a:latin typeface="メイリオ" panose="020B0604030504040204" pitchFamily="50" charset="-128"/>
                          <a:ea typeface="メイリオ" panose="020B0604030504040204" pitchFamily="50" charset="-128"/>
                        </a:rPr>
                        <a:t>　</a:t>
                      </a:r>
                      <a:r>
                        <a:rPr kumimoji="1" lang="ja-JP" altLang="en-US" sz="1000" baseline="0" dirty="0">
                          <a:solidFill>
                            <a:srgbClr val="002060"/>
                          </a:solidFill>
                          <a:latin typeface="メイリオ" panose="020B0604030504040204" pitchFamily="50" charset="-128"/>
                          <a:ea typeface="メイリオ" panose="020B0604030504040204" pitchFamily="50" charset="-128"/>
                        </a:rPr>
                        <a:t> </a:t>
                      </a: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a:t>
                      </a:r>
                    </a:p>
                  </a:txBody>
                  <a:tcPr anchor="ctr"/>
                </a:tc>
                <a:tc>
                  <a:txBody>
                    <a:bodyPr/>
                    <a:lstStyle/>
                    <a:p>
                      <a:pPr algn="r"/>
                      <a:r>
                        <a:rPr kumimoji="1" lang="ja-JP" altLang="en-US" sz="1000" dirty="0">
                          <a:solidFill>
                            <a:srgbClr val="002060"/>
                          </a:solidFill>
                          <a:latin typeface="メイリオ" panose="020B0604030504040204" pitchFamily="50" charset="-128"/>
                          <a:ea typeface="メイリオ" panose="020B0604030504040204" pitchFamily="50" charset="-128"/>
                        </a:rPr>
                        <a:t>１８０円／日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ja-JP" altLang="en-US" sz="900" dirty="0">
                          <a:solidFill>
                            <a:srgbClr val="002060"/>
                          </a:solidFill>
                          <a:latin typeface="メイリオ" panose="020B0604030504040204" pitchFamily="50" charset="-128"/>
                          <a:ea typeface="メイリオ" panose="020B0604030504040204" pitchFamily="50" charset="-128"/>
                        </a:rPr>
                        <a:t>（</a:t>
                      </a:r>
                      <a:r>
                        <a:rPr kumimoji="1" lang="en-US" altLang="ja-JP" sz="900" dirty="0">
                          <a:solidFill>
                            <a:srgbClr val="002060"/>
                          </a:solidFill>
                          <a:latin typeface="メイリオ" panose="020B0604030504040204" pitchFamily="50" charset="-128"/>
                          <a:ea typeface="メイリオ" panose="020B0604030504040204" pitchFamily="50" charset="-128"/>
                        </a:rPr>
                        <a:t>198</a:t>
                      </a:r>
                      <a:r>
                        <a:rPr kumimoji="1" lang="ja-JP" altLang="en-US" sz="900" dirty="0">
                          <a:solidFill>
                            <a:srgbClr val="002060"/>
                          </a:solidFill>
                          <a:latin typeface="メイリオ" panose="020B0604030504040204" pitchFamily="50" charset="-128"/>
                          <a:ea typeface="メイリオ" panose="020B0604030504040204" pitchFamily="50" charset="-128"/>
                        </a:rPr>
                        <a:t>円／日）</a:t>
                      </a:r>
                    </a:p>
                  </a:txBody>
                  <a:tcPr anchor="ctr"/>
                </a:tc>
                <a:extLst>
                  <a:ext uri="{0D108BD9-81ED-4DB2-BD59-A6C34878D82A}">
                    <a16:rowId xmlns:a16="http://schemas.microsoft.com/office/drawing/2014/main" val="4129866233"/>
                  </a:ext>
                </a:extLst>
              </a:tr>
              <a:tr h="787906">
                <a:tc gridSpan="5">
                  <a:txBody>
                    <a:bodyPr/>
                    <a:lstStyle/>
                    <a:p>
                      <a:r>
                        <a:rPr kumimoji="1" lang="ja-JP" altLang="en-US" sz="1000" b="0" dirty="0">
                          <a:solidFill>
                            <a:srgbClr val="C00000"/>
                          </a:solidFill>
                          <a:latin typeface="メイリオ" panose="020B0604030504040204" pitchFamily="50" charset="-128"/>
                          <a:ea typeface="メイリオ" panose="020B0604030504040204" pitchFamily="50" charset="-128"/>
                        </a:rPr>
                        <a:t>上記セットをお申込みの方は、下の日用品が必要に応じてご利用いただけます。</a:t>
                      </a:r>
                      <a:endParaRPr kumimoji="1" lang="en-US" altLang="ja-JP" sz="1000" b="0" dirty="0">
                        <a:solidFill>
                          <a:srgbClr val="C00000"/>
                        </a:solidFill>
                        <a:latin typeface="メイリオ" panose="020B0604030504040204" pitchFamily="50" charset="-128"/>
                        <a:ea typeface="メイリオ" panose="020B0604030504040204" pitchFamily="50" charset="-128"/>
                      </a:endParaRPr>
                    </a:p>
                    <a:p>
                      <a:endParaRPr kumimoji="1" lang="en-US" altLang="ja-JP" sz="600" b="0" dirty="0">
                        <a:solidFill>
                          <a:srgbClr val="002060"/>
                        </a:solidFill>
                        <a:latin typeface="メイリオ" panose="020B0604030504040204" pitchFamily="50" charset="-128"/>
                        <a:ea typeface="メイリオ" panose="020B0604030504040204" pitchFamily="50" charset="-128"/>
                      </a:endParaRPr>
                    </a:p>
                    <a:p>
                      <a:r>
                        <a:rPr kumimoji="1" lang="en-US" altLang="ja-JP" sz="1000" b="0" dirty="0">
                          <a:solidFill>
                            <a:srgbClr val="002060"/>
                          </a:solidFill>
                          <a:latin typeface="メイリオ" panose="020B0604030504040204" pitchFamily="50" charset="-128"/>
                          <a:ea typeface="メイリオ" panose="020B0604030504040204" pitchFamily="50" charset="-128"/>
                        </a:rPr>
                        <a:t>BOX</a:t>
                      </a:r>
                      <a:r>
                        <a:rPr kumimoji="1" lang="ja-JP" altLang="en-US" sz="1000" b="0" dirty="0">
                          <a:solidFill>
                            <a:srgbClr val="002060"/>
                          </a:solidFill>
                          <a:latin typeface="メイリオ" panose="020B0604030504040204" pitchFamily="50" charset="-128"/>
                          <a:ea typeface="メイリオ" panose="020B0604030504040204" pitchFamily="50" charset="-128"/>
                        </a:rPr>
                        <a:t>ティッシュ・歯ブラシ・歯みがき粉・スポンジブラシ・コップ・義歯ケース・義歯洗浄剤　　　　　　　　使い捨てエプロン・保湿剤・マスク　　　　　　　　　　　　　　　　　　　　　　　　　　　　　　　　　　　　</a:t>
                      </a:r>
                      <a:endParaRPr kumimoji="1" lang="en-US" altLang="ja-JP" sz="1000" b="0" dirty="0">
                        <a:solidFill>
                          <a:srgbClr val="002060"/>
                        </a:solidFill>
                        <a:latin typeface="メイリオ" panose="020B0604030504040204" pitchFamily="50" charset="-128"/>
                        <a:ea typeface="メイリオ" panose="020B0604030504040204" pitchFamily="50" charset="-128"/>
                      </a:endParaRPr>
                    </a:p>
                    <a:p>
                      <a:r>
                        <a:rPr kumimoji="1" lang="ja-JP" altLang="en-US" sz="1000" b="0" dirty="0">
                          <a:solidFill>
                            <a:srgbClr val="002060"/>
                          </a:solidFill>
                          <a:latin typeface="メイリオ" panose="020B0604030504040204" pitchFamily="50" charset="-128"/>
                          <a:ea typeface="メイリオ" panose="020B0604030504040204" pitchFamily="50" charset="-128"/>
                        </a:rPr>
                        <a:t>　　　　　　　　　　　　　　　　　　　　　　　　　　　　</a:t>
                      </a:r>
                      <a:r>
                        <a:rPr kumimoji="1" lang="ja-JP" altLang="en-US" sz="1000" b="0" dirty="0">
                          <a:solidFill>
                            <a:srgbClr val="C00000"/>
                          </a:solidFill>
                          <a:latin typeface="メイリオ" panose="020B0604030504040204" pitchFamily="50" charset="-128"/>
                          <a:ea typeface="メイリオ" panose="020B0604030504040204" pitchFamily="50" charset="-128"/>
                        </a:rPr>
                        <a:t>ヘッド＆ボディーシャンプーは、浴室に設置</a:t>
                      </a:r>
                      <a:endParaRPr kumimoji="1" lang="en-US" altLang="ja-JP" sz="1000" b="0" dirty="0">
                        <a:solidFill>
                          <a:srgbClr val="C00000"/>
                        </a:solidFill>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1050"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pPr algn="r"/>
                      <a:endParaRPr kumimoji="1" lang="ja-JP" altLang="en-US" sz="1000"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pPr algn="r"/>
                      <a:endParaRPr kumimoji="1" lang="en-US" altLang="ja-JP" sz="900" dirty="0">
                        <a:solidFill>
                          <a:srgbClr val="00206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868457248"/>
                  </a:ext>
                </a:extLst>
              </a:tr>
              <a:tr h="545473">
                <a:tc gridSpan="2">
                  <a:txBody>
                    <a:bodyPr/>
                    <a:lstStyle/>
                    <a:p>
                      <a:r>
                        <a:rPr kumimoji="1" lang="ja-JP" altLang="en-US" sz="1200" b="1" dirty="0">
                          <a:solidFill>
                            <a:srgbClr val="002060"/>
                          </a:solidFill>
                          <a:latin typeface="メイリオ" panose="020B0604030504040204" pitchFamily="50" charset="-128"/>
                          <a:ea typeface="メイリオ" panose="020B0604030504040204" pitchFamily="50" charset="-128"/>
                        </a:rPr>
                        <a:t>紙おむつ</a:t>
                      </a:r>
                      <a:r>
                        <a:rPr kumimoji="1" lang="en-US" altLang="ja-JP" sz="1200" b="1" dirty="0">
                          <a:solidFill>
                            <a:srgbClr val="002060"/>
                          </a:solidFill>
                          <a:latin typeface="メイリオ" panose="020B0604030504040204" pitchFamily="50" charset="-128"/>
                          <a:ea typeface="メイリオ" panose="020B0604030504040204" pitchFamily="50" charset="-128"/>
                        </a:rPr>
                        <a:t>A</a:t>
                      </a:r>
                      <a:r>
                        <a:rPr kumimoji="1" lang="ja-JP" altLang="en-US" sz="1200" b="1" dirty="0">
                          <a:solidFill>
                            <a:srgbClr val="002060"/>
                          </a:solidFill>
                          <a:latin typeface="メイリオ" panose="020B0604030504040204" pitchFamily="50" charset="-128"/>
                          <a:ea typeface="メイリオ" panose="020B0604030504040204" pitchFamily="50" charset="-128"/>
                        </a:rPr>
                        <a:t>セット①</a:t>
                      </a:r>
                      <a:endParaRPr kumimoji="1" lang="en-US" altLang="ja-JP" sz="1200" b="1"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テープタイプまたは、パンツタイプ</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１５０円／日　</a:t>
                      </a:r>
                      <a:r>
                        <a:rPr kumimoji="1" lang="ja-JP" altLang="en-US" sz="1050" dirty="0">
                          <a:solidFill>
                            <a:srgbClr val="002060"/>
                          </a:solidFill>
                          <a:latin typeface="メイリオ" panose="020B0604030504040204" pitchFamily="50" charset="-128"/>
                          <a:ea typeface="メイリオ" panose="020B0604030504040204" pitchFamily="50" charset="-128"/>
                        </a:rPr>
                        <a:t>　　</a:t>
                      </a:r>
                      <a:r>
                        <a:rPr kumimoji="1" lang="ja-JP" altLang="en-US" sz="900" dirty="0">
                          <a:solidFill>
                            <a:srgbClr val="002060"/>
                          </a:solidFill>
                          <a:latin typeface="メイリオ" panose="020B0604030504040204" pitchFamily="50" charset="-128"/>
                          <a:ea typeface="メイリオ" panose="020B0604030504040204" pitchFamily="50" charset="-128"/>
                        </a:rPr>
                        <a:t>（</a:t>
                      </a:r>
                      <a:r>
                        <a:rPr kumimoji="1" lang="en-US" altLang="ja-JP" sz="900" dirty="0">
                          <a:solidFill>
                            <a:srgbClr val="002060"/>
                          </a:solidFill>
                          <a:latin typeface="メイリオ" panose="020B0604030504040204" pitchFamily="50" charset="-128"/>
                          <a:ea typeface="メイリオ" panose="020B0604030504040204" pitchFamily="50" charset="-128"/>
                        </a:rPr>
                        <a:t>165</a:t>
                      </a:r>
                      <a:r>
                        <a:rPr kumimoji="1" lang="ja-JP" altLang="en-US" sz="900" dirty="0">
                          <a:solidFill>
                            <a:srgbClr val="002060"/>
                          </a:solidFill>
                          <a:latin typeface="メイリオ" panose="020B0604030504040204" pitchFamily="50" charset="-128"/>
                          <a:ea typeface="メイリオ" panose="020B0604030504040204" pitchFamily="50" charset="-128"/>
                        </a:rPr>
                        <a:t>円／日）</a:t>
                      </a:r>
                      <a:endParaRPr kumimoji="1" lang="en-US" altLang="ja-JP" sz="900" dirty="0">
                        <a:solidFill>
                          <a:srgbClr val="00206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769376075"/>
                  </a:ext>
                </a:extLst>
              </a:tr>
              <a:tr h="545473">
                <a:tc gridSpan="2">
                  <a:txBody>
                    <a:bodyPr/>
                    <a:lstStyle/>
                    <a:p>
                      <a:r>
                        <a:rPr kumimoji="1" lang="ja-JP" altLang="en-US" sz="1200" b="1" dirty="0">
                          <a:solidFill>
                            <a:srgbClr val="002060"/>
                          </a:solidFill>
                          <a:latin typeface="メイリオ" panose="020B0604030504040204" pitchFamily="50" charset="-128"/>
                          <a:ea typeface="メイリオ" panose="020B0604030504040204" pitchFamily="50" charset="-128"/>
                        </a:rPr>
                        <a:t>紙おむつ</a:t>
                      </a:r>
                      <a:r>
                        <a:rPr kumimoji="1" lang="en-US" altLang="ja-JP" sz="1200" b="1" dirty="0">
                          <a:solidFill>
                            <a:srgbClr val="002060"/>
                          </a:solidFill>
                          <a:latin typeface="メイリオ" panose="020B0604030504040204" pitchFamily="50" charset="-128"/>
                          <a:ea typeface="メイリオ" panose="020B0604030504040204" pitchFamily="50" charset="-128"/>
                        </a:rPr>
                        <a:t>A</a:t>
                      </a:r>
                      <a:r>
                        <a:rPr kumimoji="1" lang="ja-JP" altLang="en-US" sz="1200" b="1" dirty="0">
                          <a:solidFill>
                            <a:srgbClr val="002060"/>
                          </a:solidFill>
                          <a:latin typeface="メイリオ" panose="020B0604030504040204" pitchFamily="50" charset="-128"/>
                          <a:ea typeface="メイリオ" panose="020B0604030504040204" pitchFamily="50" charset="-128"/>
                        </a:rPr>
                        <a:t>セット②</a:t>
                      </a:r>
                      <a:endParaRPr kumimoji="1" lang="en-US" altLang="ja-JP" sz="1200" b="1"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テープタイプまたは、パンツタイプ</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昼用パッド</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en-US" altLang="ja-JP" sz="1000">
                          <a:solidFill>
                            <a:srgbClr val="002060"/>
                          </a:solidFill>
                          <a:latin typeface="メイリオ" panose="020B0604030504040204" pitchFamily="50" charset="-128"/>
                          <a:ea typeface="メイリオ" panose="020B0604030504040204" pitchFamily="50" charset="-128"/>
                        </a:rPr>
                        <a:t>1</a:t>
                      </a:r>
                      <a:r>
                        <a:rPr kumimoji="1" lang="ja-JP" altLang="en-US" sz="1000">
                          <a:solidFill>
                            <a:srgbClr val="002060"/>
                          </a:solidFill>
                          <a:latin typeface="メイリオ" panose="020B0604030504040204" pitchFamily="50" charset="-128"/>
                          <a:ea typeface="メイリオ" panose="020B0604030504040204" pitchFamily="50" charset="-128"/>
                        </a:rPr>
                        <a:t>枚</a:t>
                      </a:r>
                      <a:r>
                        <a:rPr kumimoji="1" lang="ja-JP" altLang="en-US" sz="1000" dirty="0">
                          <a:solidFill>
                            <a:srgbClr val="002060"/>
                          </a:solidFill>
                          <a:latin typeface="メイリオ" panose="020B0604030504040204" pitchFamily="50" charset="-128"/>
                          <a:ea typeface="メイリオ" panose="020B0604030504040204" pitchFamily="50" charset="-128"/>
                        </a:rPr>
                        <a:t>／日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２００円／日　</a:t>
                      </a:r>
                      <a:r>
                        <a:rPr kumimoji="1" lang="ja-JP" altLang="en-US" sz="1050" dirty="0">
                          <a:solidFill>
                            <a:srgbClr val="002060"/>
                          </a:solidFill>
                          <a:latin typeface="メイリオ" panose="020B0604030504040204" pitchFamily="50" charset="-128"/>
                          <a:ea typeface="メイリオ" panose="020B0604030504040204" pitchFamily="50" charset="-128"/>
                        </a:rPr>
                        <a:t>　　</a:t>
                      </a:r>
                      <a:r>
                        <a:rPr kumimoji="1" lang="ja-JP" altLang="en-US" sz="900" dirty="0">
                          <a:solidFill>
                            <a:srgbClr val="002060"/>
                          </a:solidFill>
                          <a:latin typeface="メイリオ" panose="020B0604030504040204" pitchFamily="50" charset="-128"/>
                          <a:ea typeface="メイリオ" panose="020B0604030504040204" pitchFamily="50" charset="-128"/>
                        </a:rPr>
                        <a:t>（</a:t>
                      </a:r>
                      <a:r>
                        <a:rPr kumimoji="1" lang="en-US" altLang="ja-JP" sz="900" dirty="0">
                          <a:solidFill>
                            <a:srgbClr val="002060"/>
                          </a:solidFill>
                          <a:latin typeface="メイリオ" panose="020B0604030504040204" pitchFamily="50" charset="-128"/>
                          <a:ea typeface="メイリオ" panose="020B0604030504040204" pitchFamily="50" charset="-128"/>
                        </a:rPr>
                        <a:t>220</a:t>
                      </a:r>
                      <a:r>
                        <a:rPr kumimoji="1" lang="ja-JP" altLang="en-US" sz="900" dirty="0">
                          <a:solidFill>
                            <a:srgbClr val="002060"/>
                          </a:solidFill>
                          <a:latin typeface="メイリオ" panose="020B0604030504040204" pitchFamily="50" charset="-128"/>
                          <a:ea typeface="メイリオ" panose="020B0604030504040204" pitchFamily="50" charset="-128"/>
                        </a:rPr>
                        <a:t>円／日）</a:t>
                      </a:r>
                      <a:endParaRPr kumimoji="1" lang="en-US" altLang="ja-JP" sz="900" dirty="0">
                        <a:solidFill>
                          <a:srgbClr val="00206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559308666"/>
                  </a:ext>
                </a:extLst>
              </a:tr>
              <a:tr h="545473">
                <a:tc gridSpan="2">
                  <a:txBody>
                    <a:bodyPr/>
                    <a:lstStyle/>
                    <a:p>
                      <a:r>
                        <a:rPr kumimoji="1" lang="ja-JP" altLang="en-US" sz="1200" b="1" dirty="0">
                          <a:solidFill>
                            <a:srgbClr val="002060"/>
                          </a:solidFill>
                          <a:latin typeface="メイリオ" panose="020B0604030504040204" pitchFamily="50" charset="-128"/>
                          <a:ea typeface="メイリオ" panose="020B0604030504040204" pitchFamily="50" charset="-128"/>
                        </a:rPr>
                        <a:t>紙おむつ</a:t>
                      </a:r>
                      <a:r>
                        <a:rPr kumimoji="1" lang="en-US" altLang="ja-JP" sz="1200" b="1" dirty="0">
                          <a:solidFill>
                            <a:srgbClr val="002060"/>
                          </a:solidFill>
                          <a:latin typeface="メイリオ" panose="020B0604030504040204" pitchFamily="50" charset="-128"/>
                          <a:ea typeface="メイリオ" panose="020B0604030504040204" pitchFamily="50" charset="-128"/>
                        </a:rPr>
                        <a:t>B</a:t>
                      </a:r>
                      <a:r>
                        <a:rPr kumimoji="1" lang="ja-JP" altLang="en-US" sz="1200" b="1" dirty="0">
                          <a:solidFill>
                            <a:srgbClr val="002060"/>
                          </a:solidFill>
                          <a:latin typeface="メイリオ" panose="020B0604030504040204" pitchFamily="50" charset="-128"/>
                          <a:ea typeface="メイリオ" panose="020B0604030504040204" pitchFamily="50" charset="-128"/>
                        </a:rPr>
                        <a:t>セット　　　　　</a:t>
                      </a:r>
                    </a:p>
                  </a:txBody>
                  <a:tcPr anchor="ctr"/>
                </a:tc>
                <a:tc h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テープタイプまたは、パンツタイプ</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昼用パッド</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夜用パッド</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a:t>
                      </a:r>
                      <a:r>
                        <a:rPr kumimoji="1" lang="en-US" altLang="ja-JP" sz="1000" dirty="0">
                          <a:solidFill>
                            <a:srgbClr val="002060"/>
                          </a:solidFill>
                          <a:latin typeface="メイリオ" panose="020B0604030504040204" pitchFamily="50" charset="-128"/>
                          <a:ea typeface="メイリオ" panose="020B0604030504040204" pitchFamily="50" charset="-128"/>
                        </a:rPr>
                        <a:t>3</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５００円／日　</a:t>
                      </a:r>
                      <a:r>
                        <a:rPr kumimoji="1" lang="ja-JP" altLang="en-US" sz="1050" dirty="0">
                          <a:solidFill>
                            <a:srgbClr val="002060"/>
                          </a:solidFill>
                          <a:latin typeface="メイリオ" panose="020B0604030504040204" pitchFamily="50" charset="-128"/>
                          <a:ea typeface="メイリオ" panose="020B0604030504040204" pitchFamily="50" charset="-128"/>
                        </a:rPr>
                        <a:t>　　</a:t>
                      </a:r>
                      <a:r>
                        <a:rPr kumimoji="1" lang="ja-JP" altLang="en-US" sz="900" dirty="0">
                          <a:solidFill>
                            <a:srgbClr val="002060"/>
                          </a:solidFill>
                          <a:latin typeface="メイリオ" panose="020B0604030504040204" pitchFamily="50" charset="-128"/>
                          <a:ea typeface="メイリオ" panose="020B0604030504040204" pitchFamily="50" charset="-128"/>
                        </a:rPr>
                        <a:t>（</a:t>
                      </a:r>
                      <a:r>
                        <a:rPr kumimoji="1" lang="en-US" altLang="ja-JP" sz="900" dirty="0">
                          <a:solidFill>
                            <a:srgbClr val="002060"/>
                          </a:solidFill>
                          <a:latin typeface="メイリオ" panose="020B0604030504040204" pitchFamily="50" charset="-128"/>
                          <a:ea typeface="メイリオ" panose="020B0604030504040204" pitchFamily="50" charset="-128"/>
                        </a:rPr>
                        <a:t>550</a:t>
                      </a:r>
                      <a:r>
                        <a:rPr kumimoji="1" lang="ja-JP" altLang="en-US" sz="900" dirty="0">
                          <a:solidFill>
                            <a:srgbClr val="002060"/>
                          </a:solidFill>
                          <a:latin typeface="メイリオ" panose="020B0604030504040204" pitchFamily="50" charset="-128"/>
                          <a:ea typeface="メイリオ" panose="020B0604030504040204" pitchFamily="50" charset="-128"/>
                        </a:rPr>
                        <a:t>円／日）</a:t>
                      </a:r>
                      <a:endParaRPr kumimoji="1" lang="en-US" altLang="ja-JP" sz="900" dirty="0">
                        <a:solidFill>
                          <a:srgbClr val="00206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956586836"/>
                  </a:ext>
                </a:extLst>
              </a:tr>
              <a:tr h="590929">
                <a:tc gridSpan="2">
                  <a:txBody>
                    <a:bodyPr/>
                    <a:lstStyle/>
                    <a:p>
                      <a:r>
                        <a:rPr kumimoji="1" lang="ja-JP" altLang="en-US" sz="1200" b="1" dirty="0">
                          <a:solidFill>
                            <a:srgbClr val="002060"/>
                          </a:solidFill>
                          <a:latin typeface="メイリオ" panose="020B0604030504040204" pitchFamily="50" charset="-128"/>
                          <a:ea typeface="メイリオ" panose="020B0604030504040204" pitchFamily="50" charset="-128"/>
                        </a:rPr>
                        <a:t>紙おむつ</a:t>
                      </a:r>
                      <a:r>
                        <a:rPr kumimoji="1" lang="en-US" altLang="ja-JP" sz="1200" b="1" dirty="0">
                          <a:solidFill>
                            <a:srgbClr val="002060"/>
                          </a:solidFill>
                          <a:latin typeface="メイリオ" panose="020B0604030504040204" pitchFamily="50" charset="-128"/>
                          <a:ea typeface="メイリオ" panose="020B0604030504040204" pitchFamily="50" charset="-128"/>
                        </a:rPr>
                        <a:t>C</a:t>
                      </a:r>
                      <a:r>
                        <a:rPr kumimoji="1" lang="ja-JP" altLang="en-US" sz="1200" b="1" dirty="0">
                          <a:solidFill>
                            <a:srgbClr val="002060"/>
                          </a:solidFill>
                          <a:latin typeface="メイリオ" panose="020B0604030504040204" pitchFamily="50" charset="-128"/>
                          <a:ea typeface="メイリオ" panose="020B0604030504040204" pitchFamily="50" charset="-128"/>
                        </a:rPr>
                        <a:t>セット　　　　　　</a:t>
                      </a:r>
                      <a:endParaRPr kumimoji="1" lang="en-US" altLang="ja-JP" sz="1050" b="1" dirty="0">
                        <a:solidFill>
                          <a:srgbClr val="002060"/>
                        </a:solidFill>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テープタイプまたは、パンツタイプ</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昼用パッド</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夜用パッド</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algn="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枚／日　　</a:t>
                      </a:r>
                      <a:r>
                        <a:rPr kumimoji="1" lang="en-US" altLang="ja-JP" sz="1000" dirty="0">
                          <a:solidFill>
                            <a:srgbClr val="002060"/>
                          </a:solidFill>
                          <a:latin typeface="メイリオ" panose="020B0604030504040204" pitchFamily="50" charset="-128"/>
                          <a:ea typeface="メイリオ" panose="020B0604030504040204" pitchFamily="50" charset="-128"/>
                        </a:rPr>
                        <a:t>1</a:t>
                      </a:r>
                      <a:r>
                        <a:rPr kumimoji="1" lang="ja-JP" altLang="en-US" sz="1000" dirty="0">
                          <a:solidFill>
                            <a:srgbClr val="002060"/>
                          </a:solidFill>
                          <a:latin typeface="メイリオ" panose="020B0604030504040204" pitchFamily="50" charset="-128"/>
                          <a:ea typeface="メイリオ" panose="020B0604030504040204" pitchFamily="50" charset="-128"/>
                        </a:rPr>
                        <a:t>～</a:t>
                      </a:r>
                      <a:r>
                        <a:rPr kumimoji="1" lang="en-US" altLang="ja-JP" sz="1000" dirty="0">
                          <a:solidFill>
                            <a:srgbClr val="002060"/>
                          </a:solidFill>
                          <a:latin typeface="メイリオ" panose="020B0604030504040204" pitchFamily="50" charset="-128"/>
                          <a:ea typeface="メイリオ" panose="020B0604030504040204" pitchFamily="50" charset="-128"/>
                        </a:rPr>
                        <a:t>3</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p>
                      <a:pPr algn="r"/>
                      <a:r>
                        <a:rPr kumimoji="1" lang="en-US" altLang="ja-JP" sz="1000" dirty="0">
                          <a:solidFill>
                            <a:srgbClr val="002060"/>
                          </a:solidFill>
                          <a:latin typeface="メイリオ" panose="020B0604030504040204" pitchFamily="50" charset="-128"/>
                          <a:ea typeface="メイリオ" panose="020B0604030504040204" pitchFamily="50" charset="-128"/>
                        </a:rPr>
                        <a:t>2</a:t>
                      </a:r>
                      <a:r>
                        <a:rPr kumimoji="1" lang="ja-JP" altLang="en-US" sz="1000" dirty="0">
                          <a:solidFill>
                            <a:srgbClr val="002060"/>
                          </a:solidFill>
                          <a:latin typeface="メイリオ" panose="020B0604030504040204" pitchFamily="50" charset="-128"/>
                          <a:ea typeface="メイリオ" panose="020B0604030504040204" pitchFamily="50" charset="-128"/>
                        </a:rPr>
                        <a:t>枚／日</a:t>
                      </a:r>
                      <a:endParaRPr kumimoji="1" lang="en-US" altLang="ja-JP" sz="1000" dirty="0">
                        <a:solidFill>
                          <a:srgbClr val="002060"/>
                        </a:solidFill>
                        <a:latin typeface="メイリオ" panose="020B0604030504040204" pitchFamily="50" charset="-128"/>
                        <a:ea typeface="メイリオ" panose="020B0604030504040204" pitchFamily="50" charset="-128"/>
                      </a:endParaRP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ja-JP" altLang="en-US" sz="1000" dirty="0">
                          <a:solidFill>
                            <a:srgbClr val="002060"/>
                          </a:solidFill>
                          <a:latin typeface="メイリオ" panose="020B0604030504040204" pitchFamily="50" charset="-128"/>
                          <a:ea typeface="メイリオ" panose="020B0604030504040204" pitchFamily="50" charset="-128"/>
                        </a:rPr>
                        <a:t>６００円／日　</a:t>
                      </a:r>
                      <a:r>
                        <a:rPr kumimoji="1" lang="ja-JP" altLang="en-US" sz="1050" dirty="0">
                          <a:solidFill>
                            <a:srgbClr val="002060"/>
                          </a:solidFill>
                          <a:latin typeface="メイリオ" panose="020B0604030504040204" pitchFamily="50" charset="-128"/>
                          <a:ea typeface="メイリオ" panose="020B0604030504040204" pitchFamily="50" charset="-128"/>
                        </a:rPr>
                        <a:t>　　</a:t>
                      </a:r>
                      <a:r>
                        <a:rPr kumimoji="1" lang="ja-JP" altLang="en-US" sz="900" dirty="0">
                          <a:solidFill>
                            <a:srgbClr val="002060"/>
                          </a:solidFill>
                          <a:latin typeface="メイリオ" panose="020B0604030504040204" pitchFamily="50" charset="-128"/>
                          <a:ea typeface="メイリオ" panose="020B0604030504040204" pitchFamily="50" charset="-128"/>
                        </a:rPr>
                        <a:t>（</a:t>
                      </a:r>
                      <a:r>
                        <a:rPr kumimoji="1" lang="en-US" altLang="ja-JP" sz="900" dirty="0">
                          <a:solidFill>
                            <a:srgbClr val="002060"/>
                          </a:solidFill>
                          <a:latin typeface="メイリオ" panose="020B0604030504040204" pitchFamily="50" charset="-128"/>
                          <a:ea typeface="メイリオ" panose="020B0604030504040204" pitchFamily="50" charset="-128"/>
                        </a:rPr>
                        <a:t>660</a:t>
                      </a:r>
                      <a:r>
                        <a:rPr kumimoji="1" lang="ja-JP" altLang="en-US" sz="900" dirty="0">
                          <a:solidFill>
                            <a:srgbClr val="002060"/>
                          </a:solidFill>
                          <a:latin typeface="メイリオ" panose="020B0604030504040204" pitchFamily="50" charset="-128"/>
                          <a:ea typeface="メイリオ" panose="020B0604030504040204" pitchFamily="50" charset="-128"/>
                        </a:rPr>
                        <a:t>円／日）</a:t>
                      </a:r>
                      <a:endParaRPr kumimoji="1" lang="en-US" altLang="ja-JP" sz="900" dirty="0">
                        <a:solidFill>
                          <a:srgbClr val="002060"/>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00654830"/>
                  </a:ext>
                </a:extLst>
              </a:tr>
            </a:tbl>
          </a:graphicData>
        </a:graphic>
      </p:graphicFrame>
      <p:grpSp>
        <p:nvGrpSpPr>
          <p:cNvPr id="25" name="グループ化 24"/>
          <p:cNvGrpSpPr/>
          <p:nvPr/>
        </p:nvGrpSpPr>
        <p:grpSpPr>
          <a:xfrm>
            <a:off x="1103575" y="1262140"/>
            <a:ext cx="3984108" cy="721926"/>
            <a:chOff x="396425" y="1638161"/>
            <a:chExt cx="3984108" cy="1070638"/>
          </a:xfrm>
          <a:solidFill>
            <a:schemeClr val="accent1">
              <a:lumMod val="20000"/>
              <a:lumOff val="80000"/>
            </a:schemeClr>
          </a:solidFill>
        </p:grpSpPr>
        <p:sp>
          <p:nvSpPr>
            <p:cNvPr id="23" name="円形吹き出し 22"/>
            <p:cNvSpPr/>
            <p:nvPr/>
          </p:nvSpPr>
          <p:spPr>
            <a:xfrm>
              <a:off x="396425" y="1638161"/>
              <a:ext cx="3984108" cy="1070638"/>
            </a:xfrm>
            <a:prstGeom prst="wedgeEllipseCallout">
              <a:avLst>
                <a:gd name="adj1" fmla="val 52674"/>
                <a:gd name="adj2" fmla="val 44134"/>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15841" y="1825409"/>
              <a:ext cx="3416320" cy="582107"/>
            </a:xfrm>
            <a:prstGeom prst="rect">
              <a:avLst/>
            </a:prstGeom>
            <a:noFill/>
          </p:spPr>
          <p:txBody>
            <a:bodyPr wrap="none" rtlCol="0">
              <a:spAutoFit/>
            </a:bodyPr>
            <a:lstStyle/>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dirty="0">
                  <a:solidFill>
                    <a:schemeClr val="accent2">
                      <a:lumMod val="75000"/>
                    </a:schemeClr>
                  </a:solidFill>
                  <a:latin typeface="メイリオ" panose="020B0604030504040204" pitchFamily="50" charset="-128"/>
                  <a:ea typeface="メイリオ" panose="020B0604030504040204" pitchFamily="50" charset="-128"/>
                </a:rPr>
                <a:t>入院準備が楽</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になります。</a:t>
              </a:r>
              <a:endParaRPr kumimoji="1" lang="en-US" altLang="ja-JP" sz="1200" dirty="0">
                <a:solidFill>
                  <a:schemeClr val="accent2">
                    <a:lumMod val="75000"/>
                  </a:schemeClr>
                </a:solidFill>
                <a:latin typeface="メイリオ" panose="020B0604030504040204" pitchFamily="50" charset="-128"/>
                <a:ea typeface="メイリオ" panose="020B0604030504040204" pitchFamily="50" charset="-128"/>
              </a:endParaRPr>
            </a:p>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dirty="0">
                  <a:solidFill>
                    <a:schemeClr val="accent2">
                      <a:lumMod val="75000"/>
                    </a:schemeClr>
                  </a:solidFill>
                  <a:latin typeface="メイリオ" panose="020B0604030504040204" pitchFamily="50" charset="-128"/>
                  <a:ea typeface="メイリオ" panose="020B0604030504040204" pitchFamily="50" charset="-128"/>
                </a:rPr>
                <a:t>いつでも清潔</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なものをご利用いただけます。</a:t>
              </a:r>
            </a:p>
          </p:txBody>
        </p:sp>
      </p:grpSp>
      <p:pic>
        <p:nvPicPr>
          <p:cNvPr id="30"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70" y="9643723"/>
            <a:ext cx="625606" cy="16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5232557" y="1198121"/>
            <a:ext cx="973103" cy="953475"/>
            <a:chOff x="5059495" y="1350480"/>
            <a:chExt cx="1230663" cy="1608709"/>
          </a:xfrm>
        </p:grpSpPr>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9495" y="1350480"/>
              <a:ext cx="1230663" cy="1608709"/>
            </a:xfrm>
            <a:prstGeom prst="rect">
              <a:avLst/>
            </a:prstGeom>
          </p:spPr>
        </p:pic>
        <p:sp>
          <p:nvSpPr>
            <p:cNvPr id="35" name="テキスト ボックス 34"/>
            <p:cNvSpPr txBox="1"/>
            <p:nvPr/>
          </p:nvSpPr>
          <p:spPr>
            <a:xfrm>
              <a:off x="5164026" y="1440616"/>
              <a:ext cx="1046485" cy="675068"/>
            </a:xfrm>
            <a:prstGeom prst="rect">
              <a:avLst/>
            </a:prstGeom>
            <a:noFill/>
          </p:spPr>
          <p:txBody>
            <a:bodyPr wrap="none" rtlCol="0">
              <a:spAutoFit/>
            </a:bodyPr>
            <a:lstStyle/>
            <a:p>
              <a:r>
                <a:rPr kumimoji="1" lang="ja-JP" altLang="en-US" sz="2000" b="1" dirty="0">
                  <a:solidFill>
                    <a:srgbClr val="FF99FF"/>
                  </a:solidFill>
                  <a:latin typeface="HGP創英角ﾎﾟｯﾌﾟ体" panose="040B0A00000000000000" pitchFamily="50" charset="-128"/>
                  <a:ea typeface="HGP創英角ﾎﾟｯﾌﾟ体" panose="040B0A00000000000000" pitchFamily="50" charset="-128"/>
                </a:rPr>
                <a:t>便利❣</a:t>
              </a:r>
            </a:p>
          </p:txBody>
        </p:sp>
      </p:grpSp>
      <p:sp>
        <p:nvSpPr>
          <p:cNvPr id="24" name="テキスト ボックス 23"/>
          <p:cNvSpPr txBox="1"/>
          <p:nvPr/>
        </p:nvSpPr>
        <p:spPr>
          <a:xfrm>
            <a:off x="589338" y="6576699"/>
            <a:ext cx="5653687" cy="461665"/>
          </a:xfrm>
          <a:prstGeom prst="rect">
            <a:avLst/>
          </a:prstGeom>
          <a:noFill/>
        </p:spPr>
        <p:txBody>
          <a:bodyPr wrap="square" rtlCol="0">
            <a:spAutoFit/>
          </a:bodyPr>
          <a:lstStyle/>
          <a:p>
            <a:pPr algn="just"/>
            <a:r>
              <a:rPr lang="ja-JP" altLang="ja-JP" sz="800" b="1" kern="1200" dirty="0">
                <a:solidFill>
                  <a:srgbClr val="C00000"/>
                </a:solidFill>
                <a:effectLst/>
                <a:latin typeface="游明朝" panose="02020400000000000000" pitchFamily="18" charset="-128"/>
                <a:ea typeface="メイリオ" panose="020B0604030504040204" pitchFamily="50" charset="-128"/>
                <a:cs typeface="Times New Roman" panose="02020603050405020304" pitchFamily="18" charset="0"/>
              </a:rPr>
              <a:t>※ご利用者様の病状に合わせて、看護師の判断でプランを選定・変更する場合がございますのでご了承ください。</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defRPr/>
            </a:pPr>
            <a:r>
              <a:rPr lang="en-US" altLang="ja-JP" sz="800" b="1" kern="100" dirty="0">
                <a:solidFill>
                  <a:srgbClr val="C00000"/>
                </a:solidFill>
                <a:latin typeface="メイリオ" panose="020B0604030504040204" pitchFamily="50" charset="-128"/>
                <a:ea typeface="メイリオ" panose="020B0604030504040204" pitchFamily="50" charset="-128"/>
                <a:cs typeface="ＭＳ ゴシック" panose="020B0609070205080204" pitchFamily="49" charset="-128"/>
              </a:rPr>
              <a:t>※</a:t>
            </a:r>
            <a:r>
              <a:rPr lang="ja-JP" altLang="ja-JP" sz="800" b="1" kern="100" dirty="0">
                <a:solidFill>
                  <a:srgbClr val="C00000"/>
                </a:solidFill>
                <a:latin typeface="メイリオ" panose="020B0604030504040204" pitchFamily="50" charset="-128"/>
                <a:ea typeface="メイリオ" panose="020B0604030504040204" pitchFamily="50" charset="-128"/>
                <a:cs typeface="ＭＳ ゴシック" panose="020B0609070205080204" pitchFamily="49" charset="-128"/>
              </a:rPr>
              <a:t>消費税法より請求合計額に対して消費税計算</a:t>
            </a:r>
            <a:r>
              <a:rPr lang="ja-JP" altLang="en-US" sz="800" b="1" kern="100" dirty="0">
                <a:solidFill>
                  <a:srgbClr val="C00000"/>
                </a:solidFill>
                <a:latin typeface="メイリオ" panose="020B0604030504040204" pitchFamily="50" charset="-128"/>
                <a:ea typeface="メイリオ" panose="020B0604030504040204" pitchFamily="50" charset="-128"/>
                <a:cs typeface="ＭＳ ゴシック" panose="020B0609070205080204" pitchFamily="49" charset="-128"/>
              </a:rPr>
              <a:t>を</a:t>
            </a:r>
            <a:r>
              <a:rPr lang="ja-JP" altLang="ja-JP" sz="800" b="1" kern="100" dirty="0">
                <a:solidFill>
                  <a:srgbClr val="C00000"/>
                </a:solidFill>
                <a:latin typeface="メイリオ" panose="020B0604030504040204" pitchFamily="50" charset="-128"/>
                <a:ea typeface="メイリオ" panose="020B0604030504040204" pitchFamily="50" charset="-128"/>
                <a:cs typeface="ＭＳ ゴシック" panose="020B0609070205080204" pitchFamily="49" charset="-128"/>
              </a:rPr>
              <a:t>行っているため、記載されている税込金額と請求金額に若干の相違が生じる可能性がございます。ご了承ください。</a:t>
            </a:r>
            <a:endParaRPr lang="ja-JP" altLang="ja-JP" sz="800" kern="100" dirty="0">
              <a:solidFill>
                <a:srgbClr val="C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テキスト ボックス 28"/>
          <p:cNvSpPr txBox="1"/>
          <p:nvPr/>
        </p:nvSpPr>
        <p:spPr>
          <a:xfrm>
            <a:off x="298375" y="605841"/>
            <a:ext cx="6340197" cy="646331"/>
          </a:xfrm>
          <a:prstGeom prst="rect">
            <a:avLst/>
          </a:prstGeom>
          <a:noFill/>
        </p:spPr>
        <p:txBody>
          <a:bodyPr wrap="none" rtlCol="0">
            <a:spAutoFit/>
          </a:bodyPr>
          <a:lstStyle/>
          <a:p>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　</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当院では、「新型コロナウイルス等の感染予防」 「患者様・ご家族様の利便向上」</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「患者様への看護の向上」を目的として、入院セットのご利用をお願いしております。</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「入院セット　利用申込確認書」に必要事項をご記入のうえ、当院までご提出ください。</a:t>
            </a:r>
          </a:p>
        </p:txBody>
      </p:sp>
      <p:sp>
        <p:nvSpPr>
          <p:cNvPr id="31" name="テキスト ボックス 30"/>
          <p:cNvSpPr txBox="1"/>
          <p:nvPr/>
        </p:nvSpPr>
        <p:spPr>
          <a:xfrm>
            <a:off x="3814689" y="8824335"/>
            <a:ext cx="3125770" cy="1215717"/>
          </a:xfrm>
          <a:prstGeom prst="rect">
            <a:avLst/>
          </a:prstGeom>
          <a:noFill/>
        </p:spPr>
        <p:txBody>
          <a:bodyPr wrap="square" rtlCol="0">
            <a:spAutoFit/>
          </a:bodyPr>
          <a:lstStyle/>
          <a:p>
            <a:r>
              <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845‐8506】</a:t>
            </a:r>
          </a:p>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佐賀県小城市小城町</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227‐2</a:t>
            </a:r>
          </a:p>
          <a:p>
            <a:r>
              <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コールセンター </a:t>
            </a: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rPr>
              <a:t>TEL</a:t>
            </a:r>
            <a:r>
              <a:rPr kumimoji="1" lang="ja-JP" altLang="en-US" sz="11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100" b="1" dirty="0">
                <a:solidFill>
                  <a:schemeClr val="tx1">
                    <a:lumMod val="75000"/>
                    <a:lumOff val="25000"/>
                  </a:schemeClr>
                </a:solidFill>
                <a:latin typeface="メイリオ" panose="020B0604030504040204" pitchFamily="50" charset="-128"/>
                <a:ea typeface="メイリオ" panose="020B0604030504040204" pitchFamily="50" charset="-128"/>
              </a:rPr>
              <a:t>0120-102-606</a:t>
            </a:r>
          </a:p>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（営業時間　月～金</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祝日を除く </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9:00</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17:00</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お電話の際は「城谷病院での利用」と</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お伝えください。</a:t>
            </a:r>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1046940" y="8859162"/>
            <a:ext cx="3125770" cy="677108"/>
          </a:xfrm>
          <a:prstGeom prst="rect">
            <a:avLst/>
          </a:prstGeom>
          <a:noFill/>
        </p:spPr>
        <p:txBody>
          <a:bodyPr wrap="square" rtlCol="0">
            <a:spAutoFit/>
          </a:bodyPr>
          <a:lstStyle/>
          <a:p>
            <a:r>
              <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病院提携業者</a:t>
            </a:r>
            <a:r>
              <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rPr>
              <a:t>】</a:t>
            </a:r>
          </a:p>
          <a:p>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ワタキューセイモア株式会社　</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rPr>
              <a:t>　　　　　　　　　　　九州支店</a:t>
            </a:r>
            <a:endParaRPr kumimoji="1" lang="en-US" altLang="ja-JP" sz="12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AutoShape 4" descr="ナガイレーベン RG-1453 患者衣（パンツ） 療養のための安心感をさらに高めた、高級感のある患者衣。ドビー織柄の高級感が感じられる素材です。ウエスト総ゴムのリラックスできるパンツです。">
            <a:extLst>
              <a:ext uri="{FF2B5EF4-FFF2-40B4-BE49-F238E27FC236}">
                <a16:creationId xmlns:a16="http://schemas.microsoft.com/office/drawing/2014/main" id="{37380DF3-F777-263B-CC3E-99F48A07F4A2}"/>
              </a:ext>
            </a:extLst>
          </p:cNvPr>
          <p:cNvSpPr>
            <a:spLocks noChangeAspect="1" noChangeArrowheads="1"/>
          </p:cNvSpPr>
          <p:nvPr/>
        </p:nvSpPr>
        <p:spPr bwMode="auto">
          <a:xfrm>
            <a:off x="3276600" y="4800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四角形: 角を丸くする 40">
            <a:extLst>
              <a:ext uri="{FF2B5EF4-FFF2-40B4-BE49-F238E27FC236}">
                <a16:creationId xmlns:a16="http://schemas.microsoft.com/office/drawing/2014/main" id="{7D79E6C6-3560-CB95-03C1-00929CCF66C7}"/>
              </a:ext>
            </a:extLst>
          </p:cNvPr>
          <p:cNvSpPr/>
          <p:nvPr/>
        </p:nvSpPr>
        <p:spPr>
          <a:xfrm>
            <a:off x="73152" y="7005888"/>
            <a:ext cx="6699053" cy="17383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77883" y="8552929"/>
            <a:ext cx="1454244" cy="230832"/>
          </a:xfrm>
          <a:prstGeom prst="rect">
            <a:avLst/>
          </a:prstGeom>
          <a:noFill/>
        </p:spPr>
        <p:txBody>
          <a:bodyPr wrap="non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写真はイメージです。</a:t>
            </a:r>
          </a:p>
        </p:txBody>
      </p:sp>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9886" y="7811078"/>
            <a:ext cx="773628" cy="652297"/>
          </a:xfrm>
          <a:prstGeom prst="rect">
            <a:avLst/>
          </a:prstGeom>
        </p:spPr>
      </p:pic>
      <p:pic>
        <p:nvPicPr>
          <p:cNvPr id="1026" name="Picture 2" descr="RG-1451 ナガイレーベン(nagaileben) 患者衣　上衣じんべい型（上下別売り）">
            <a:extLst>
              <a:ext uri="{FF2B5EF4-FFF2-40B4-BE49-F238E27FC236}">
                <a16:creationId xmlns:a16="http://schemas.microsoft.com/office/drawing/2014/main" id="{4C065494-35D7-EEE4-6CF5-EB7DAFBC21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46" y="7256157"/>
            <a:ext cx="990274" cy="12378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9B666CA-F55C-BE44-1094-7AB5A0AFB3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1699" y="7253756"/>
            <a:ext cx="969584" cy="1211981"/>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96069E8E-DFF7-E8BA-E863-67AEB5009405}"/>
              </a:ext>
            </a:extLst>
          </p:cNvPr>
          <p:cNvPicPr>
            <a:picLocks noChangeAspect="1"/>
          </p:cNvPicPr>
          <p:nvPr/>
        </p:nvPicPr>
        <p:blipFill>
          <a:blip r:embed="rId8"/>
          <a:stretch>
            <a:fillRect/>
          </a:stretch>
        </p:blipFill>
        <p:spPr>
          <a:xfrm>
            <a:off x="3951749" y="7572119"/>
            <a:ext cx="780595" cy="780595"/>
          </a:xfrm>
          <a:prstGeom prst="rect">
            <a:avLst/>
          </a:prstGeom>
        </p:spPr>
      </p:pic>
      <p:pic>
        <p:nvPicPr>
          <p:cNvPr id="28" name="図 27">
            <a:extLst>
              <a:ext uri="{FF2B5EF4-FFF2-40B4-BE49-F238E27FC236}">
                <a16:creationId xmlns:a16="http://schemas.microsoft.com/office/drawing/2014/main" id="{7D58E7EB-5C62-DE91-E4BB-B194C687C33C}"/>
              </a:ext>
            </a:extLst>
          </p:cNvPr>
          <p:cNvPicPr>
            <a:picLocks noChangeAspect="1"/>
          </p:cNvPicPr>
          <p:nvPr/>
        </p:nvPicPr>
        <p:blipFill>
          <a:blip r:embed="rId9"/>
          <a:stretch>
            <a:fillRect/>
          </a:stretch>
        </p:blipFill>
        <p:spPr>
          <a:xfrm>
            <a:off x="5542812" y="7041891"/>
            <a:ext cx="1057275" cy="552450"/>
          </a:xfrm>
          <a:prstGeom prst="rect">
            <a:avLst/>
          </a:prstGeom>
        </p:spPr>
      </p:pic>
      <p:pic>
        <p:nvPicPr>
          <p:cNvPr id="33" name="図 32">
            <a:extLst>
              <a:ext uri="{FF2B5EF4-FFF2-40B4-BE49-F238E27FC236}">
                <a16:creationId xmlns:a16="http://schemas.microsoft.com/office/drawing/2014/main" id="{EF0CC263-5BE7-9F85-770A-6F033BF476E3}"/>
              </a:ext>
            </a:extLst>
          </p:cNvPr>
          <p:cNvPicPr>
            <a:picLocks noChangeAspect="1"/>
          </p:cNvPicPr>
          <p:nvPr/>
        </p:nvPicPr>
        <p:blipFill rotWithShape="1">
          <a:blip r:embed="rId10"/>
          <a:srcRect l="18448" r="13113"/>
          <a:stretch/>
        </p:blipFill>
        <p:spPr>
          <a:xfrm>
            <a:off x="4820549" y="7297377"/>
            <a:ext cx="722263" cy="1055337"/>
          </a:xfrm>
          <a:prstGeom prst="rect">
            <a:avLst/>
          </a:prstGeom>
        </p:spPr>
      </p:pic>
      <p:pic>
        <p:nvPicPr>
          <p:cNvPr id="40" name="図 39">
            <a:extLst>
              <a:ext uri="{FF2B5EF4-FFF2-40B4-BE49-F238E27FC236}">
                <a16:creationId xmlns:a16="http://schemas.microsoft.com/office/drawing/2014/main" id="{218DE101-69F7-B087-7FDF-5B4383043956}"/>
              </a:ext>
            </a:extLst>
          </p:cNvPr>
          <p:cNvPicPr>
            <a:picLocks noChangeAspect="1"/>
          </p:cNvPicPr>
          <p:nvPr/>
        </p:nvPicPr>
        <p:blipFill>
          <a:blip r:embed="rId11"/>
          <a:stretch>
            <a:fillRect/>
          </a:stretch>
        </p:blipFill>
        <p:spPr>
          <a:xfrm>
            <a:off x="5631017" y="7624779"/>
            <a:ext cx="722263" cy="722263"/>
          </a:xfrm>
          <a:prstGeom prst="rect">
            <a:avLst/>
          </a:prstGeom>
        </p:spPr>
      </p:pic>
      <p:sp>
        <p:nvSpPr>
          <p:cNvPr id="4" name="テキスト ボックス 3">
            <a:extLst>
              <a:ext uri="{FF2B5EF4-FFF2-40B4-BE49-F238E27FC236}">
                <a16:creationId xmlns:a16="http://schemas.microsoft.com/office/drawing/2014/main" id="{6A9D599D-7EFF-B18B-176A-EFBF744A9703}"/>
              </a:ext>
            </a:extLst>
          </p:cNvPr>
          <p:cNvSpPr txBox="1"/>
          <p:nvPr/>
        </p:nvSpPr>
        <p:spPr>
          <a:xfrm>
            <a:off x="73152" y="0"/>
            <a:ext cx="3000788" cy="261610"/>
          </a:xfrm>
          <a:prstGeom prst="rect">
            <a:avLst/>
          </a:prstGeom>
          <a:noFill/>
        </p:spPr>
        <p:txBody>
          <a:bodyPr wrap="square" rtlCol="0">
            <a:spAutoFit/>
          </a:bodyPr>
          <a:lstStyle/>
          <a:p>
            <a:r>
              <a:rPr kumimoji="1" lang="ja-JP" altLang="en-US" sz="1100" dirty="0"/>
              <a:t>ご入院の方・ご家族の方へ</a:t>
            </a:r>
          </a:p>
        </p:txBody>
      </p:sp>
    </p:spTree>
    <p:extLst>
      <p:ext uri="{BB962C8B-B14F-4D97-AF65-F5344CB8AC3E}">
        <p14:creationId xmlns:p14="http://schemas.microsoft.com/office/powerpoint/2010/main" val="105389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上リボン 8"/>
          <p:cNvSpPr/>
          <p:nvPr/>
        </p:nvSpPr>
        <p:spPr>
          <a:xfrm>
            <a:off x="228955" y="213264"/>
            <a:ext cx="6485021" cy="612648"/>
          </a:xfrm>
          <a:prstGeom prst="ribbon2">
            <a:avLst>
              <a:gd name="adj1" fmla="val 19639"/>
              <a:gd name="adj2" fmla="val 7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2" descr="麻"/>
          <p:cNvSpPr>
            <a:spLocks noChangeArrowheads="1"/>
          </p:cNvSpPr>
          <p:nvPr/>
        </p:nvSpPr>
        <p:spPr bwMode="auto">
          <a:xfrm>
            <a:off x="-14402" y="-5945"/>
            <a:ext cx="6872402" cy="9911945"/>
          </a:xfrm>
          <a:prstGeom prst="roundRect">
            <a:avLst>
              <a:gd name="adj" fmla="val 1361"/>
            </a:avLst>
          </a:prstGeom>
          <a:blipFill dpi="0" rotWithShape="1">
            <a:blip r:embed="rId2">
              <a:alphaModFix amt="30000"/>
            </a:blip>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bg1"/>
                </a:solidFill>
                <a:latin typeface="Times New Roman" panose="02020603050405020304" pitchFamily="18" charset="0"/>
                <a:ea typeface="ＭＳ Ｐゴシック" panose="020B0600070205080204" pitchFamily="50" charset="-128"/>
              </a:defRPr>
            </a:lvl1pPr>
            <a:lvl2pPr>
              <a:defRPr sz="2400">
                <a:solidFill>
                  <a:schemeClr val="bg1"/>
                </a:solidFill>
                <a:latin typeface="Times New Roman" panose="02020603050405020304" pitchFamily="18" charset="0"/>
                <a:ea typeface="ＭＳ Ｐゴシック" panose="020B0600070205080204" pitchFamily="50" charset="-128"/>
              </a:defRPr>
            </a:lvl2pPr>
            <a:lvl3pPr>
              <a:defRPr sz="2400">
                <a:solidFill>
                  <a:schemeClr val="bg1"/>
                </a:solidFill>
                <a:latin typeface="Times New Roman" panose="02020603050405020304" pitchFamily="18" charset="0"/>
                <a:ea typeface="ＭＳ Ｐゴシック" panose="020B0600070205080204" pitchFamily="50" charset="-128"/>
              </a:defRPr>
            </a:lvl3pPr>
            <a:lvl4pPr>
              <a:defRPr sz="2400">
                <a:solidFill>
                  <a:schemeClr val="bg1"/>
                </a:solidFill>
                <a:latin typeface="Times New Roman" panose="02020603050405020304" pitchFamily="18" charset="0"/>
                <a:ea typeface="ＭＳ Ｐゴシック" panose="020B0600070205080204" pitchFamily="50" charset="-128"/>
              </a:defRPr>
            </a:lvl4pPr>
            <a:lvl5pPr>
              <a:defRPr sz="2400">
                <a:solidFill>
                  <a:schemeClr val="bg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ea typeface="ＭＳ Ｐゴシック" panose="020B0600070205080204" pitchFamily="50" charset="-128"/>
              </a:defRPr>
            </a:lvl9pPr>
          </a:lstStyle>
          <a:p>
            <a:pPr algn="ctr" defTabSz="829544">
              <a:buClr>
                <a:srgbClr val="000000"/>
              </a:buClr>
              <a:buSzPct val="100000"/>
            </a:pPr>
            <a:endParaRPr lang="ja-JP" altLang="en-US" sz="2177"/>
          </a:p>
        </p:txBody>
      </p:sp>
      <p:sp>
        <p:nvSpPr>
          <p:cNvPr id="7" name="テキスト ボックス 6"/>
          <p:cNvSpPr txBox="1"/>
          <p:nvPr/>
        </p:nvSpPr>
        <p:spPr>
          <a:xfrm>
            <a:off x="1686361" y="297961"/>
            <a:ext cx="3570208" cy="461665"/>
          </a:xfrm>
          <a:prstGeom prst="rect">
            <a:avLst/>
          </a:prstGeom>
          <a:noFill/>
        </p:spPr>
        <p:txBody>
          <a:bodyPr wrap="none" rtlCol="0">
            <a:spAutoFit/>
          </a:bodyPr>
          <a:lstStyle/>
          <a:p>
            <a:r>
              <a:rPr kumimoji="1" lang="ja-JP" altLang="en-US" sz="2400" dirty="0">
                <a:solidFill>
                  <a:srgbClr val="FF3399"/>
                </a:solidFill>
                <a:latin typeface="メイリオ" panose="020B0604030504040204" pitchFamily="50" charset="-128"/>
                <a:ea typeface="メイリオ" panose="020B0604030504040204" pitchFamily="50" charset="-128"/>
              </a:rPr>
              <a:t>入院セット</a:t>
            </a:r>
            <a:r>
              <a:rPr kumimoji="1" lang="ja-JP" altLang="en-US" sz="2400" dirty="0">
                <a:solidFill>
                  <a:schemeClr val="accent5">
                    <a:lumMod val="50000"/>
                  </a:schemeClr>
                </a:solidFill>
                <a:latin typeface="メイリオ" panose="020B0604030504040204" pitchFamily="50" charset="-128"/>
                <a:ea typeface="メイリオ" panose="020B0604030504040204" pitchFamily="50" charset="-128"/>
              </a:rPr>
              <a:t>ご利用の流れ</a:t>
            </a:r>
          </a:p>
        </p:txBody>
      </p:sp>
      <p:graphicFrame>
        <p:nvGraphicFramePr>
          <p:cNvPr id="11" name="図表 10"/>
          <p:cNvGraphicFramePr/>
          <p:nvPr>
            <p:extLst>
              <p:ext uri="{D42A27DB-BD31-4B8C-83A1-F6EECF244321}">
                <p14:modId xmlns:p14="http://schemas.microsoft.com/office/powerpoint/2010/main" val="3669957295"/>
              </p:ext>
            </p:extLst>
          </p:nvPr>
        </p:nvGraphicFramePr>
        <p:xfrm>
          <a:off x="144733" y="1039148"/>
          <a:ext cx="6485021" cy="8289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テキスト ボックス 17"/>
          <p:cNvSpPr txBox="1"/>
          <p:nvPr/>
        </p:nvSpPr>
        <p:spPr>
          <a:xfrm>
            <a:off x="1231018" y="8685905"/>
            <a:ext cx="4751015" cy="507831"/>
          </a:xfrm>
          <a:prstGeom prst="rect">
            <a:avLst/>
          </a:prstGeom>
          <a:noFill/>
          <a:ln>
            <a:solidFill>
              <a:srgbClr val="C00000"/>
            </a:solidFill>
          </a:ln>
        </p:spPr>
        <p:txBody>
          <a:bodyPr wrap="square" rtlCol="0">
            <a:spAutoFit/>
          </a:bodyPr>
          <a:lstStyle/>
          <a:p>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使用商品素材</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「甚平型：綿</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70</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％・ポリエステル</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30%</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　「バスタオル・フェイスタオル：綿</a:t>
            </a:r>
            <a:r>
              <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100</a:t>
            </a: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4035363" y="6691836"/>
            <a:ext cx="2442411" cy="308341"/>
            <a:chOff x="3387243" y="7088910"/>
            <a:chExt cx="3109913" cy="327484"/>
          </a:xfrm>
        </p:grpSpPr>
        <p:grpSp>
          <p:nvGrpSpPr>
            <p:cNvPr id="8" name="グループ化 44"/>
            <p:cNvGrpSpPr>
              <a:grpSpLocks/>
            </p:cNvGrpSpPr>
            <p:nvPr/>
          </p:nvGrpSpPr>
          <p:grpSpPr bwMode="auto">
            <a:xfrm>
              <a:off x="3387243" y="7088910"/>
              <a:ext cx="1551489" cy="309750"/>
              <a:chOff x="6472238" y="5743575"/>
              <a:chExt cx="1555750" cy="271463"/>
            </a:xfrm>
          </p:grpSpPr>
          <p:pic>
            <p:nvPicPr>
              <p:cNvPr id="12" name="図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2475" y="5751513"/>
                <a:ext cx="2936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23"/>
              <p:cNvPicPr>
                <a:picLocks noChangeAspect="1" noChangeArrowheads="1"/>
              </p:cNvPicPr>
              <p:nvPr/>
            </p:nvPicPr>
            <p:blipFill>
              <a:blip r:embed="rId9">
                <a:extLst>
                  <a:ext uri="{28A0092B-C50C-407E-A947-70E740481C1C}">
                    <a14:useLocalDpi xmlns:a14="http://schemas.microsoft.com/office/drawing/2010/main" val="0"/>
                  </a:ext>
                </a:extLst>
              </a:blip>
              <a:srcRect t="-1237" r="-409"/>
              <a:stretch>
                <a:fillRect/>
              </a:stretch>
            </p:blipFill>
            <p:spPr bwMode="auto">
              <a:xfrm>
                <a:off x="6789738" y="5751513"/>
                <a:ext cx="292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1563" y="5751513"/>
                <a:ext cx="292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図 25"/>
              <p:cNvPicPr>
                <a:picLocks noChangeAspect="1" noChangeArrowheads="1"/>
              </p:cNvPicPr>
              <p:nvPr/>
            </p:nvPicPr>
            <p:blipFill>
              <a:blip r:embed="rId11">
                <a:extLst>
                  <a:ext uri="{28A0092B-C50C-407E-A947-70E740481C1C}">
                    <a14:useLocalDpi xmlns:a14="http://schemas.microsoft.com/office/drawing/2010/main" val="0"/>
                  </a:ext>
                </a:extLst>
              </a:blip>
              <a:srcRect l="-487"/>
              <a:stretch>
                <a:fillRect/>
              </a:stretch>
            </p:blipFill>
            <p:spPr bwMode="auto">
              <a:xfrm>
                <a:off x="7735888" y="5751513"/>
                <a:ext cx="2921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2238" y="5743575"/>
                <a:ext cx="292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図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5394" y="7100882"/>
              <a:ext cx="330067" cy="2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14"/>
            <a:stretch>
              <a:fillRect/>
            </a:stretch>
          </p:blipFill>
          <p:spPr>
            <a:xfrm>
              <a:off x="5463874" y="7289908"/>
              <a:ext cx="635516" cy="126486"/>
            </a:xfrm>
            <a:prstGeom prst="rect">
              <a:avLst/>
            </a:prstGeom>
          </p:spPr>
        </p:pic>
        <p:pic>
          <p:nvPicPr>
            <p:cNvPr id="6" name="図 5"/>
            <p:cNvPicPr>
              <a:picLocks noChangeAspect="1"/>
            </p:cNvPicPr>
            <p:nvPr/>
          </p:nvPicPr>
          <p:blipFill>
            <a:blip r:embed="rId15"/>
            <a:stretch>
              <a:fillRect/>
            </a:stretch>
          </p:blipFill>
          <p:spPr>
            <a:xfrm>
              <a:off x="5461759" y="7088910"/>
              <a:ext cx="637630" cy="168700"/>
            </a:xfrm>
            <a:prstGeom prst="rect">
              <a:avLst/>
            </a:prstGeom>
          </p:spPr>
        </p:pic>
        <p:pic>
          <p:nvPicPr>
            <p:cNvPr id="10" name="図 9"/>
            <p:cNvPicPr>
              <a:picLocks noChangeAspect="1"/>
            </p:cNvPicPr>
            <p:nvPr/>
          </p:nvPicPr>
          <p:blipFill>
            <a:blip r:embed="rId16"/>
            <a:stretch>
              <a:fillRect/>
            </a:stretch>
          </p:blipFill>
          <p:spPr>
            <a:xfrm>
              <a:off x="6137484" y="7099778"/>
              <a:ext cx="359672" cy="298882"/>
            </a:xfrm>
            <a:prstGeom prst="rect">
              <a:avLst/>
            </a:prstGeom>
          </p:spPr>
        </p:pic>
      </p:grpSp>
      <p:sp>
        <p:nvSpPr>
          <p:cNvPr id="2" name="テキスト ボックス 1"/>
          <p:cNvSpPr txBox="1"/>
          <p:nvPr/>
        </p:nvSpPr>
        <p:spPr>
          <a:xfrm>
            <a:off x="1231018" y="5772713"/>
            <a:ext cx="4629794" cy="261610"/>
          </a:xfrm>
          <a:prstGeom prst="rect">
            <a:avLst/>
          </a:prstGeom>
          <a:noFill/>
        </p:spPr>
        <p:txBody>
          <a:bodyPr wrap="none" rtlCol="0">
            <a:spAutoFit/>
          </a:bodyPr>
          <a:lstStyle/>
          <a:p>
            <a:r>
              <a:rPr kumimoji="1" lang="en-US" altLang="ja-JP" sz="1100" dirty="0">
                <a:solidFill>
                  <a:srgbClr val="C00000"/>
                </a:solidFill>
                <a:latin typeface="メイリオ" panose="020B0604030504040204" pitchFamily="50" charset="-128"/>
                <a:ea typeface="メイリオ" panose="020B0604030504040204" pitchFamily="50" charset="-128"/>
              </a:rPr>
              <a:t>※</a:t>
            </a:r>
            <a:r>
              <a:rPr kumimoji="1" lang="ja-JP" altLang="en-US" sz="1100" dirty="0">
                <a:solidFill>
                  <a:srgbClr val="C00000"/>
                </a:solidFill>
                <a:latin typeface="メイリオ" panose="020B0604030504040204" pitchFamily="50" charset="-128"/>
                <a:ea typeface="メイリオ" panose="020B0604030504040204" pitchFamily="50" charset="-128"/>
              </a:rPr>
              <a:t>（日額単価</a:t>
            </a:r>
            <a:r>
              <a:rPr kumimoji="1" lang="en-US" altLang="ja-JP" sz="1100" dirty="0">
                <a:solidFill>
                  <a:srgbClr val="C00000"/>
                </a:solidFill>
                <a:latin typeface="メイリオ" panose="020B0604030504040204" pitchFamily="50" charset="-128"/>
                <a:ea typeface="メイリオ" panose="020B0604030504040204" pitchFamily="50" charset="-128"/>
              </a:rPr>
              <a:t>×</a:t>
            </a:r>
            <a:r>
              <a:rPr kumimoji="1" lang="ja-JP" altLang="en-US" sz="1100" dirty="0">
                <a:solidFill>
                  <a:srgbClr val="C00000"/>
                </a:solidFill>
                <a:latin typeface="メイリオ" panose="020B0604030504040204" pitchFamily="50" charset="-128"/>
                <a:ea typeface="メイリオ" panose="020B0604030504040204" pitchFamily="50" charset="-128"/>
              </a:rPr>
              <a:t>ご利用日数）＋ 消費税  ＝  ご利用料金となります。　</a:t>
            </a:r>
            <a:endParaRPr kumimoji="1" lang="ja-JP" altLang="en-US" sz="1100" dirty="0">
              <a:solidFill>
                <a:srgbClr val="C00000"/>
              </a:solidFill>
            </a:endParaRPr>
          </a:p>
        </p:txBody>
      </p:sp>
    </p:spTree>
    <p:extLst>
      <p:ext uri="{BB962C8B-B14F-4D97-AF65-F5344CB8AC3E}">
        <p14:creationId xmlns:p14="http://schemas.microsoft.com/office/powerpoint/2010/main" val="8809523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2429</TotalTime>
  <Words>844</Words>
  <Application>Microsoft Office PowerPoint</Application>
  <PresentationFormat>A4 210 x 297 mm</PresentationFormat>
  <Paragraphs>94</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Company>ワタキューセイモア株式会社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RTS</dc:creator>
  <cp:lastModifiedBy>瑠衣子 堀内</cp:lastModifiedBy>
  <cp:revision>163</cp:revision>
  <cp:lastPrinted>2024-05-08T02:26:17Z</cp:lastPrinted>
  <dcterms:created xsi:type="dcterms:W3CDTF">2019-12-07T01:46:37Z</dcterms:created>
  <dcterms:modified xsi:type="dcterms:W3CDTF">2024-05-08T02:49:22Z</dcterms:modified>
</cp:coreProperties>
</file>